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Lst>
  <p:sldIdLst>
    <p:sldId id="256" r:id="rId2"/>
    <p:sldId id="257" r:id="rId3"/>
    <p:sldId id="259" r:id="rId4"/>
    <p:sldId id="270" r:id="rId5"/>
    <p:sldId id="258" r:id="rId6"/>
    <p:sldId id="260" r:id="rId7"/>
    <p:sldId id="261" r:id="rId8"/>
    <p:sldId id="269" r:id="rId9"/>
    <p:sldId id="268" r:id="rId10"/>
    <p:sldId id="265" r:id="rId11"/>
    <p:sldId id="271" r:id="rId12"/>
    <p:sldId id="262" r:id="rId13"/>
    <p:sldId id="267" r:id="rId14"/>
    <p:sldId id="266" r:id="rId15"/>
    <p:sldId id="263" r:id="rId16"/>
    <p:sldId id="264"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6" autoAdjust="0"/>
    <p:restoredTop sz="94622" autoAdjust="0"/>
  </p:normalViewPr>
  <p:slideViewPr>
    <p:cSldViewPr>
      <p:cViewPr varScale="1">
        <p:scale>
          <a:sx n="113" d="100"/>
          <a:sy n="113" d="100"/>
        </p:scale>
        <p:origin x="169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0C171C-C5F6-4A24-BB70-0D042561BF54}"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6F9D4299-F102-4CAE-B475-841786C1128C}">
      <dgm:prSet/>
      <dgm:spPr/>
      <dgm:t>
        <a:bodyPr/>
        <a:lstStyle/>
        <a:p>
          <a:pPr algn="just"/>
          <a:r>
            <a:rPr lang="en-US" dirty="0" err="1"/>
            <a:t>DNAtype</a:t>
          </a:r>
          <a:r>
            <a:rPr lang="en-US" dirty="0"/>
            <a:t>:  Denotes genomic composition with integer values representing various genomic types.</a:t>
          </a:r>
        </a:p>
      </dgm:t>
    </dgm:pt>
    <dgm:pt modelId="{CCF0FE1B-B92B-4040-A96D-E0531D4039D2}" type="parTrans" cxnId="{91D38488-D538-41A1-8F2A-179DB1E2A2C0}">
      <dgm:prSet/>
      <dgm:spPr/>
      <dgm:t>
        <a:bodyPr/>
        <a:lstStyle/>
        <a:p>
          <a:endParaRPr lang="en-US"/>
        </a:p>
      </dgm:t>
    </dgm:pt>
    <dgm:pt modelId="{050AFDE1-D4CE-4FBB-8352-866DC72A98DB}" type="sibTrans" cxnId="{91D38488-D538-41A1-8F2A-179DB1E2A2C0}">
      <dgm:prSet/>
      <dgm:spPr/>
      <dgm:t>
        <a:bodyPr/>
        <a:lstStyle/>
        <a:p>
          <a:endParaRPr lang="en-US"/>
        </a:p>
      </dgm:t>
    </dgm:pt>
    <dgm:pt modelId="{2846EEE2-40BA-4C6A-B1CB-0CD42FDBFC4F}">
      <dgm:prSet/>
      <dgm:spPr/>
      <dgm:t>
        <a:bodyPr/>
        <a:lstStyle/>
        <a:p>
          <a:pPr algn="just"/>
          <a:r>
            <a:rPr lang="en-US" dirty="0" err="1"/>
            <a:t>SpeciesID</a:t>
          </a:r>
          <a:r>
            <a:rPr lang="en-US" dirty="0"/>
            <a:t>:  Unique identifier for each species entry.</a:t>
          </a:r>
        </a:p>
      </dgm:t>
    </dgm:pt>
    <dgm:pt modelId="{E0CF11D8-3D8D-429C-B2D7-F903421EF43F}" type="parTrans" cxnId="{84855F9C-8AEF-46CC-ABE7-6D4C8E00DE94}">
      <dgm:prSet/>
      <dgm:spPr/>
      <dgm:t>
        <a:bodyPr/>
        <a:lstStyle/>
        <a:p>
          <a:endParaRPr lang="en-US"/>
        </a:p>
      </dgm:t>
    </dgm:pt>
    <dgm:pt modelId="{35FA193D-F1D8-4A52-A959-1A79DFC0C9E7}" type="sibTrans" cxnId="{84855F9C-8AEF-46CC-ABE7-6D4C8E00DE94}">
      <dgm:prSet/>
      <dgm:spPr/>
      <dgm:t>
        <a:bodyPr/>
        <a:lstStyle/>
        <a:p>
          <a:endParaRPr lang="en-US"/>
        </a:p>
      </dgm:t>
    </dgm:pt>
    <dgm:pt modelId="{34493701-5DA5-4101-85F1-7957A2DE09A4}">
      <dgm:prSet/>
      <dgm:spPr/>
      <dgm:t>
        <a:bodyPr/>
        <a:lstStyle/>
        <a:p>
          <a:pPr algn="just"/>
          <a:r>
            <a:rPr lang="en-US" dirty="0" err="1"/>
            <a:t>Ncodons</a:t>
          </a:r>
          <a:r>
            <a:rPr lang="en-US" dirty="0"/>
            <a:t>:  Sum of codon numbers in an entry, representing the total codon count. </a:t>
          </a:r>
        </a:p>
      </dgm:t>
    </dgm:pt>
    <dgm:pt modelId="{FC190F79-E000-435D-9389-68728A32F44F}" type="parTrans" cxnId="{EBC0247F-D29B-47B8-8440-DBA651389F34}">
      <dgm:prSet/>
      <dgm:spPr/>
      <dgm:t>
        <a:bodyPr/>
        <a:lstStyle/>
        <a:p>
          <a:endParaRPr lang="en-US"/>
        </a:p>
      </dgm:t>
    </dgm:pt>
    <dgm:pt modelId="{4D1FE310-BD06-471C-AA82-C1BCC4E66690}" type="sibTrans" cxnId="{EBC0247F-D29B-47B8-8440-DBA651389F34}">
      <dgm:prSet/>
      <dgm:spPr/>
      <dgm:t>
        <a:bodyPr/>
        <a:lstStyle/>
        <a:p>
          <a:endParaRPr lang="en-US"/>
        </a:p>
      </dgm:t>
    </dgm:pt>
    <dgm:pt modelId="{2EF181D5-BDA6-4074-8F12-CDE147159BC4}">
      <dgm:prSet/>
      <dgm:spPr/>
      <dgm:t>
        <a:bodyPr/>
        <a:lstStyle/>
        <a:p>
          <a:pPr algn="just"/>
          <a:r>
            <a:rPr lang="en-US" dirty="0" err="1"/>
            <a:t>SpeciesName</a:t>
          </a:r>
          <a:r>
            <a:rPr lang="en-US" dirty="0"/>
            <a:t>:  Descriptive label of species names. </a:t>
          </a:r>
          <a:br>
            <a:rPr lang="en-US" dirty="0"/>
          </a:br>
          <a:r>
            <a:rPr lang="en-US" dirty="0"/>
            <a:t>6-69: Codon frequencies for nucleotide bases recorded as floating-point numbers.</a:t>
          </a:r>
        </a:p>
      </dgm:t>
    </dgm:pt>
    <dgm:pt modelId="{EE8D7BE7-ECBE-4E59-9064-081F29E4377A}" type="parTrans" cxnId="{841F6B59-744A-47C1-A00E-688D64365000}">
      <dgm:prSet/>
      <dgm:spPr/>
      <dgm:t>
        <a:bodyPr/>
        <a:lstStyle/>
        <a:p>
          <a:endParaRPr lang="en-US"/>
        </a:p>
      </dgm:t>
    </dgm:pt>
    <dgm:pt modelId="{D69980AF-9219-4FCD-8D0D-047640B90215}" type="sibTrans" cxnId="{841F6B59-744A-47C1-A00E-688D64365000}">
      <dgm:prSet/>
      <dgm:spPr/>
      <dgm:t>
        <a:bodyPr/>
        <a:lstStyle/>
        <a:p>
          <a:endParaRPr lang="en-US"/>
        </a:p>
      </dgm:t>
    </dgm:pt>
    <dgm:pt modelId="{741E708E-E41F-1D48-A8EF-4B0A156226B2}" type="pres">
      <dgm:prSet presAssocID="{6B0C171C-C5F6-4A24-BB70-0D042561BF54}" presName="vert0" presStyleCnt="0">
        <dgm:presLayoutVars>
          <dgm:dir/>
          <dgm:animOne val="branch"/>
          <dgm:animLvl val="lvl"/>
        </dgm:presLayoutVars>
      </dgm:prSet>
      <dgm:spPr/>
    </dgm:pt>
    <dgm:pt modelId="{8543096D-0DA2-6F43-B437-A0764719D030}" type="pres">
      <dgm:prSet presAssocID="{6F9D4299-F102-4CAE-B475-841786C1128C}" presName="thickLine" presStyleLbl="alignNode1" presStyleIdx="0" presStyleCnt="4"/>
      <dgm:spPr/>
    </dgm:pt>
    <dgm:pt modelId="{8558EB31-80CC-2049-88EA-7B408D045C5B}" type="pres">
      <dgm:prSet presAssocID="{6F9D4299-F102-4CAE-B475-841786C1128C}" presName="horz1" presStyleCnt="0"/>
      <dgm:spPr/>
    </dgm:pt>
    <dgm:pt modelId="{E0A57AF4-A500-E240-B158-993D2F6D90E9}" type="pres">
      <dgm:prSet presAssocID="{6F9D4299-F102-4CAE-B475-841786C1128C}" presName="tx1" presStyleLbl="revTx" presStyleIdx="0" presStyleCnt="4"/>
      <dgm:spPr/>
    </dgm:pt>
    <dgm:pt modelId="{071565A9-EABE-D141-AA51-8724B78636D1}" type="pres">
      <dgm:prSet presAssocID="{6F9D4299-F102-4CAE-B475-841786C1128C}" presName="vert1" presStyleCnt="0"/>
      <dgm:spPr/>
    </dgm:pt>
    <dgm:pt modelId="{41F6FF91-5CB5-014E-8DC9-050ACF0C1721}" type="pres">
      <dgm:prSet presAssocID="{2846EEE2-40BA-4C6A-B1CB-0CD42FDBFC4F}" presName="thickLine" presStyleLbl="alignNode1" presStyleIdx="1" presStyleCnt="4"/>
      <dgm:spPr/>
    </dgm:pt>
    <dgm:pt modelId="{1CABA4EB-EEE9-B748-A4CC-4AEFFE663819}" type="pres">
      <dgm:prSet presAssocID="{2846EEE2-40BA-4C6A-B1CB-0CD42FDBFC4F}" presName="horz1" presStyleCnt="0"/>
      <dgm:spPr/>
    </dgm:pt>
    <dgm:pt modelId="{7F07354C-C9E3-9F4D-A3B7-98416321C7ED}" type="pres">
      <dgm:prSet presAssocID="{2846EEE2-40BA-4C6A-B1CB-0CD42FDBFC4F}" presName="tx1" presStyleLbl="revTx" presStyleIdx="1" presStyleCnt="4"/>
      <dgm:spPr/>
    </dgm:pt>
    <dgm:pt modelId="{1442F0EE-0773-AC49-86E5-6A94A0DEA3B3}" type="pres">
      <dgm:prSet presAssocID="{2846EEE2-40BA-4C6A-B1CB-0CD42FDBFC4F}" presName="vert1" presStyleCnt="0"/>
      <dgm:spPr/>
    </dgm:pt>
    <dgm:pt modelId="{CCC36D7E-454D-A942-A4B0-EDCFF0C482FB}" type="pres">
      <dgm:prSet presAssocID="{34493701-5DA5-4101-85F1-7957A2DE09A4}" presName="thickLine" presStyleLbl="alignNode1" presStyleIdx="2" presStyleCnt="4"/>
      <dgm:spPr/>
    </dgm:pt>
    <dgm:pt modelId="{22CE77E9-90F4-7144-A8E2-BE3CEC9C77C5}" type="pres">
      <dgm:prSet presAssocID="{34493701-5DA5-4101-85F1-7957A2DE09A4}" presName="horz1" presStyleCnt="0"/>
      <dgm:spPr/>
    </dgm:pt>
    <dgm:pt modelId="{492F3210-B98E-5A41-A443-3940B4E75F6D}" type="pres">
      <dgm:prSet presAssocID="{34493701-5DA5-4101-85F1-7957A2DE09A4}" presName="tx1" presStyleLbl="revTx" presStyleIdx="2" presStyleCnt="4"/>
      <dgm:spPr/>
    </dgm:pt>
    <dgm:pt modelId="{DC2234A8-06EB-B349-8E1D-D635A267191B}" type="pres">
      <dgm:prSet presAssocID="{34493701-5DA5-4101-85F1-7957A2DE09A4}" presName="vert1" presStyleCnt="0"/>
      <dgm:spPr/>
    </dgm:pt>
    <dgm:pt modelId="{BB66B7A7-AC38-2143-8E2A-1E339A992A70}" type="pres">
      <dgm:prSet presAssocID="{2EF181D5-BDA6-4074-8F12-CDE147159BC4}" presName="thickLine" presStyleLbl="alignNode1" presStyleIdx="3" presStyleCnt="4"/>
      <dgm:spPr/>
    </dgm:pt>
    <dgm:pt modelId="{1A29E83A-EDCE-D840-A10A-2DE9D11C486E}" type="pres">
      <dgm:prSet presAssocID="{2EF181D5-BDA6-4074-8F12-CDE147159BC4}" presName="horz1" presStyleCnt="0"/>
      <dgm:spPr/>
    </dgm:pt>
    <dgm:pt modelId="{CBA861B8-74B6-A64B-9024-E533BDDADAD3}" type="pres">
      <dgm:prSet presAssocID="{2EF181D5-BDA6-4074-8F12-CDE147159BC4}" presName="tx1" presStyleLbl="revTx" presStyleIdx="3" presStyleCnt="4"/>
      <dgm:spPr/>
    </dgm:pt>
    <dgm:pt modelId="{2D66B00E-2C24-994C-B9A5-B73BFB08D829}" type="pres">
      <dgm:prSet presAssocID="{2EF181D5-BDA6-4074-8F12-CDE147159BC4}" presName="vert1" presStyleCnt="0"/>
      <dgm:spPr/>
    </dgm:pt>
  </dgm:ptLst>
  <dgm:cxnLst>
    <dgm:cxn modelId="{625FF422-179A-D846-87FB-1219565A3D0B}" type="presOf" srcId="{6B0C171C-C5F6-4A24-BB70-0D042561BF54}" destId="{741E708E-E41F-1D48-A8EF-4B0A156226B2}" srcOrd="0" destOrd="0" presId="urn:microsoft.com/office/officeart/2008/layout/LinedList"/>
    <dgm:cxn modelId="{2E505050-FB93-904B-9EE7-14C89EF5966D}" type="presOf" srcId="{2EF181D5-BDA6-4074-8F12-CDE147159BC4}" destId="{CBA861B8-74B6-A64B-9024-E533BDDADAD3}" srcOrd="0" destOrd="0" presId="urn:microsoft.com/office/officeart/2008/layout/LinedList"/>
    <dgm:cxn modelId="{841F6B59-744A-47C1-A00E-688D64365000}" srcId="{6B0C171C-C5F6-4A24-BB70-0D042561BF54}" destId="{2EF181D5-BDA6-4074-8F12-CDE147159BC4}" srcOrd="3" destOrd="0" parTransId="{EE8D7BE7-ECBE-4E59-9064-081F29E4377A}" sibTransId="{D69980AF-9219-4FCD-8D0D-047640B90215}"/>
    <dgm:cxn modelId="{1AB55479-6CB1-DA4F-8623-66F24C53B086}" type="presOf" srcId="{2846EEE2-40BA-4C6A-B1CB-0CD42FDBFC4F}" destId="{7F07354C-C9E3-9F4D-A3B7-98416321C7ED}" srcOrd="0" destOrd="0" presId="urn:microsoft.com/office/officeart/2008/layout/LinedList"/>
    <dgm:cxn modelId="{EBC0247F-D29B-47B8-8440-DBA651389F34}" srcId="{6B0C171C-C5F6-4A24-BB70-0D042561BF54}" destId="{34493701-5DA5-4101-85F1-7957A2DE09A4}" srcOrd="2" destOrd="0" parTransId="{FC190F79-E000-435D-9389-68728A32F44F}" sibTransId="{4D1FE310-BD06-471C-AA82-C1BCC4E66690}"/>
    <dgm:cxn modelId="{91D38488-D538-41A1-8F2A-179DB1E2A2C0}" srcId="{6B0C171C-C5F6-4A24-BB70-0D042561BF54}" destId="{6F9D4299-F102-4CAE-B475-841786C1128C}" srcOrd="0" destOrd="0" parTransId="{CCF0FE1B-B92B-4040-A96D-E0531D4039D2}" sibTransId="{050AFDE1-D4CE-4FBB-8352-866DC72A98DB}"/>
    <dgm:cxn modelId="{84855F9C-8AEF-46CC-ABE7-6D4C8E00DE94}" srcId="{6B0C171C-C5F6-4A24-BB70-0D042561BF54}" destId="{2846EEE2-40BA-4C6A-B1CB-0CD42FDBFC4F}" srcOrd="1" destOrd="0" parTransId="{E0CF11D8-3D8D-429C-B2D7-F903421EF43F}" sibTransId="{35FA193D-F1D8-4A52-A959-1A79DFC0C9E7}"/>
    <dgm:cxn modelId="{F4D5D8AF-B055-5149-B995-5141799C94CD}" type="presOf" srcId="{34493701-5DA5-4101-85F1-7957A2DE09A4}" destId="{492F3210-B98E-5A41-A443-3940B4E75F6D}" srcOrd="0" destOrd="0" presId="urn:microsoft.com/office/officeart/2008/layout/LinedList"/>
    <dgm:cxn modelId="{11E4C3CD-13D7-C541-AB1E-810708BA5E80}" type="presOf" srcId="{6F9D4299-F102-4CAE-B475-841786C1128C}" destId="{E0A57AF4-A500-E240-B158-993D2F6D90E9}" srcOrd="0" destOrd="0" presId="urn:microsoft.com/office/officeart/2008/layout/LinedList"/>
    <dgm:cxn modelId="{5B039EA0-12C8-3045-9D7F-6D0CF4C0BE36}" type="presParOf" srcId="{741E708E-E41F-1D48-A8EF-4B0A156226B2}" destId="{8543096D-0DA2-6F43-B437-A0764719D030}" srcOrd="0" destOrd="0" presId="urn:microsoft.com/office/officeart/2008/layout/LinedList"/>
    <dgm:cxn modelId="{B1530E9A-7719-A34A-ADE8-8E683B80070B}" type="presParOf" srcId="{741E708E-E41F-1D48-A8EF-4B0A156226B2}" destId="{8558EB31-80CC-2049-88EA-7B408D045C5B}" srcOrd="1" destOrd="0" presId="urn:microsoft.com/office/officeart/2008/layout/LinedList"/>
    <dgm:cxn modelId="{37931E6B-0096-8347-8318-DCCA6A844ADA}" type="presParOf" srcId="{8558EB31-80CC-2049-88EA-7B408D045C5B}" destId="{E0A57AF4-A500-E240-B158-993D2F6D90E9}" srcOrd="0" destOrd="0" presId="urn:microsoft.com/office/officeart/2008/layout/LinedList"/>
    <dgm:cxn modelId="{0C52A81E-EAEB-BF4C-B48C-E4EC22F9BFAC}" type="presParOf" srcId="{8558EB31-80CC-2049-88EA-7B408D045C5B}" destId="{071565A9-EABE-D141-AA51-8724B78636D1}" srcOrd="1" destOrd="0" presId="urn:microsoft.com/office/officeart/2008/layout/LinedList"/>
    <dgm:cxn modelId="{5647108D-912B-6E4C-A119-B3B81B3E952F}" type="presParOf" srcId="{741E708E-E41F-1D48-A8EF-4B0A156226B2}" destId="{41F6FF91-5CB5-014E-8DC9-050ACF0C1721}" srcOrd="2" destOrd="0" presId="urn:microsoft.com/office/officeart/2008/layout/LinedList"/>
    <dgm:cxn modelId="{D311B063-5E30-0B48-A509-2D50F2CCD9B1}" type="presParOf" srcId="{741E708E-E41F-1D48-A8EF-4B0A156226B2}" destId="{1CABA4EB-EEE9-B748-A4CC-4AEFFE663819}" srcOrd="3" destOrd="0" presId="urn:microsoft.com/office/officeart/2008/layout/LinedList"/>
    <dgm:cxn modelId="{E738EE5C-5632-F842-9E7A-6D49BEA68FF6}" type="presParOf" srcId="{1CABA4EB-EEE9-B748-A4CC-4AEFFE663819}" destId="{7F07354C-C9E3-9F4D-A3B7-98416321C7ED}" srcOrd="0" destOrd="0" presId="urn:microsoft.com/office/officeart/2008/layout/LinedList"/>
    <dgm:cxn modelId="{7489272A-BDC1-8044-9EE4-0310C45FB7A7}" type="presParOf" srcId="{1CABA4EB-EEE9-B748-A4CC-4AEFFE663819}" destId="{1442F0EE-0773-AC49-86E5-6A94A0DEA3B3}" srcOrd="1" destOrd="0" presId="urn:microsoft.com/office/officeart/2008/layout/LinedList"/>
    <dgm:cxn modelId="{BB9C407B-75FF-754E-86B7-B9522220CEE6}" type="presParOf" srcId="{741E708E-E41F-1D48-A8EF-4B0A156226B2}" destId="{CCC36D7E-454D-A942-A4B0-EDCFF0C482FB}" srcOrd="4" destOrd="0" presId="urn:microsoft.com/office/officeart/2008/layout/LinedList"/>
    <dgm:cxn modelId="{58B08D4D-20BD-4D47-931D-81C45F9B939B}" type="presParOf" srcId="{741E708E-E41F-1D48-A8EF-4B0A156226B2}" destId="{22CE77E9-90F4-7144-A8E2-BE3CEC9C77C5}" srcOrd="5" destOrd="0" presId="urn:microsoft.com/office/officeart/2008/layout/LinedList"/>
    <dgm:cxn modelId="{E4908CEB-C8C9-B949-B90B-73152195DDE5}" type="presParOf" srcId="{22CE77E9-90F4-7144-A8E2-BE3CEC9C77C5}" destId="{492F3210-B98E-5A41-A443-3940B4E75F6D}" srcOrd="0" destOrd="0" presId="urn:microsoft.com/office/officeart/2008/layout/LinedList"/>
    <dgm:cxn modelId="{8A9123DC-29D0-EA40-98F3-98FF2092C772}" type="presParOf" srcId="{22CE77E9-90F4-7144-A8E2-BE3CEC9C77C5}" destId="{DC2234A8-06EB-B349-8E1D-D635A267191B}" srcOrd="1" destOrd="0" presId="urn:microsoft.com/office/officeart/2008/layout/LinedList"/>
    <dgm:cxn modelId="{581307CC-3FE4-E244-9A4A-F9943D25D5EE}" type="presParOf" srcId="{741E708E-E41F-1D48-A8EF-4B0A156226B2}" destId="{BB66B7A7-AC38-2143-8E2A-1E339A992A70}" srcOrd="6" destOrd="0" presId="urn:microsoft.com/office/officeart/2008/layout/LinedList"/>
    <dgm:cxn modelId="{641C06DE-96CC-F84B-88F0-93A8864E86A5}" type="presParOf" srcId="{741E708E-E41F-1D48-A8EF-4B0A156226B2}" destId="{1A29E83A-EDCE-D840-A10A-2DE9D11C486E}" srcOrd="7" destOrd="0" presId="urn:microsoft.com/office/officeart/2008/layout/LinedList"/>
    <dgm:cxn modelId="{6E5B5EDD-572C-354F-B55E-26314E67FE86}" type="presParOf" srcId="{1A29E83A-EDCE-D840-A10A-2DE9D11C486E}" destId="{CBA861B8-74B6-A64B-9024-E533BDDADAD3}" srcOrd="0" destOrd="0" presId="urn:microsoft.com/office/officeart/2008/layout/LinedList"/>
    <dgm:cxn modelId="{FBEA6FC0-EADA-454B-B2E5-B1AE03EABEEB}" type="presParOf" srcId="{1A29E83A-EDCE-D840-A10A-2DE9D11C486E}" destId="{2D66B00E-2C24-994C-B9A5-B73BFB08D82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CAFEA9-C5BF-4A96-A383-F024BAD61FF1}"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D4887AC9-33B9-4B56-90F3-3F19945DB301}">
      <dgm:prSet/>
      <dgm:spPr/>
      <dgm:t>
        <a:bodyPr/>
        <a:lstStyle/>
        <a:p>
          <a:r>
            <a:rPr lang="en-US" b="1"/>
            <a:t>Data Collection: </a:t>
          </a:r>
          <a:r>
            <a:rPr lang="en-US"/>
            <a:t>Gather the dataset containing DNA codon usage frequencies of diverse </a:t>
          </a:r>
          <a:br>
            <a:rPr lang="en-US"/>
          </a:br>
          <a:r>
            <a:rPr lang="en-US"/>
            <a:t>biological organisms. </a:t>
          </a:r>
        </a:p>
      </dgm:t>
    </dgm:pt>
    <dgm:pt modelId="{BBC01718-E87F-4241-A926-EC3A4A16AFDD}" type="parTrans" cxnId="{9103EFC3-8223-41B4-9E90-BD7A6270DFAB}">
      <dgm:prSet/>
      <dgm:spPr/>
      <dgm:t>
        <a:bodyPr/>
        <a:lstStyle/>
        <a:p>
          <a:endParaRPr lang="en-US"/>
        </a:p>
      </dgm:t>
    </dgm:pt>
    <dgm:pt modelId="{390A8F2F-1605-446C-A48F-D2413E87BABF}" type="sibTrans" cxnId="{9103EFC3-8223-41B4-9E90-BD7A6270DFAB}">
      <dgm:prSet/>
      <dgm:spPr/>
      <dgm:t>
        <a:bodyPr/>
        <a:lstStyle/>
        <a:p>
          <a:endParaRPr lang="en-US"/>
        </a:p>
      </dgm:t>
    </dgm:pt>
    <dgm:pt modelId="{F37F1AA8-1292-4ED7-89FA-89991A90D4E9}">
      <dgm:prSet/>
      <dgm:spPr/>
      <dgm:t>
        <a:bodyPr/>
        <a:lstStyle/>
        <a:p>
          <a:r>
            <a:rPr lang="en-US" b="1"/>
            <a:t>Data Preprocessing: </a:t>
          </a:r>
          <a:r>
            <a:rPr lang="en-US"/>
            <a:t>Handle missing values, normalize codon frequencies, and encode </a:t>
          </a:r>
          <a:br>
            <a:rPr lang="en-US"/>
          </a:br>
          <a:r>
            <a:rPr lang="en-US"/>
            <a:t>categorical features like kingdom and DNA type. </a:t>
          </a:r>
        </a:p>
      </dgm:t>
    </dgm:pt>
    <dgm:pt modelId="{03AB4170-7F34-40C7-A4B3-93AB64942AB9}" type="parTrans" cxnId="{6D3FA166-9357-4AC9-901A-3DE86171057B}">
      <dgm:prSet/>
      <dgm:spPr/>
      <dgm:t>
        <a:bodyPr/>
        <a:lstStyle/>
        <a:p>
          <a:endParaRPr lang="en-US"/>
        </a:p>
      </dgm:t>
    </dgm:pt>
    <dgm:pt modelId="{3F46D8ED-B8CA-4326-9500-CEF619CEE8E7}" type="sibTrans" cxnId="{6D3FA166-9357-4AC9-901A-3DE86171057B}">
      <dgm:prSet/>
      <dgm:spPr/>
      <dgm:t>
        <a:bodyPr/>
        <a:lstStyle/>
        <a:p>
          <a:endParaRPr lang="en-US"/>
        </a:p>
      </dgm:t>
    </dgm:pt>
    <dgm:pt modelId="{43D29143-187C-4D6F-AE70-9F5E700A8BCD}">
      <dgm:prSet/>
      <dgm:spPr/>
      <dgm:t>
        <a:bodyPr/>
        <a:lstStyle/>
        <a:p>
          <a:r>
            <a:rPr lang="en-US" b="1"/>
            <a:t>Feature Selection: </a:t>
          </a:r>
          <a:r>
            <a:rPr lang="en-US"/>
            <a:t>Identify relevant features for classification and clustering tasks, </a:t>
          </a:r>
          <a:br>
            <a:rPr lang="en-US"/>
          </a:br>
          <a:r>
            <a:rPr lang="en-US"/>
            <a:t>focusing on genotype, behavior, and treatment.</a:t>
          </a:r>
        </a:p>
      </dgm:t>
    </dgm:pt>
    <dgm:pt modelId="{D6BABECB-29C1-4293-B694-5569A9977361}" type="parTrans" cxnId="{AB6CFF92-1CCC-4DD2-AF39-2DB0B0F4C727}">
      <dgm:prSet/>
      <dgm:spPr/>
      <dgm:t>
        <a:bodyPr/>
        <a:lstStyle/>
        <a:p>
          <a:endParaRPr lang="en-US"/>
        </a:p>
      </dgm:t>
    </dgm:pt>
    <dgm:pt modelId="{33FDBDBE-9575-4F48-8EE0-4A586722B93F}" type="sibTrans" cxnId="{AB6CFF92-1CCC-4DD2-AF39-2DB0B0F4C727}">
      <dgm:prSet/>
      <dgm:spPr/>
      <dgm:t>
        <a:bodyPr/>
        <a:lstStyle/>
        <a:p>
          <a:endParaRPr lang="en-US"/>
        </a:p>
      </dgm:t>
    </dgm:pt>
    <dgm:pt modelId="{E59F7380-99D7-4994-BEF1-659A59AC3FD6}">
      <dgm:prSet/>
      <dgm:spPr/>
      <dgm:t>
        <a:bodyPr/>
        <a:lstStyle/>
        <a:p>
          <a:r>
            <a:rPr lang="en-US" b="1"/>
            <a:t>Model Selection: </a:t>
          </a:r>
          <a:r>
            <a:rPr lang="en-US"/>
            <a:t>Choose suitable machine learning algorithms – Ours is classification problem, so we have chosen </a:t>
          </a:r>
          <a:r>
            <a:rPr lang="en-US" b="0" i="0" baseline="0"/>
            <a:t>Multiclass Logistic regression and KNN.</a:t>
          </a:r>
          <a:endParaRPr lang="en-US"/>
        </a:p>
      </dgm:t>
    </dgm:pt>
    <dgm:pt modelId="{6900101F-9EF4-4231-972A-A783AB14938F}" type="parTrans" cxnId="{7071968F-1E56-4A6E-B380-1B5B42694E45}">
      <dgm:prSet/>
      <dgm:spPr/>
      <dgm:t>
        <a:bodyPr/>
        <a:lstStyle/>
        <a:p>
          <a:endParaRPr lang="en-US"/>
        </a:p>
      </dgm:t>
    </dgm:pt>
    <dgm:pt modelId="{0BCDD967-BDA8-4D70-B46B-0FECAA219862}" type="sibTrans" cxnId="{7071968F-1E56-4A6E-B380-1B5B42694E45}">
      <dgm:prSet/>
      <dgm:spPr/>
      <dgm:t>
        <a:bodyPr/>
        <a:lstStyle/>
        <a:p>
          <a:endParaRPr lang="en-US"/>
        </a:p>
      </dgm:t>
    </dgm:pt>
    <dgm:pt modelId="{9AC337FC-555E-8545-B216-20037ED3B140}" type="pres">
      <dgm:prSet presAssocID="{C5CAFEA9-C5BF-4A96-A383-F024BAD61FF1}" presName="outerComposite" presStyleCnt="0">
        <dgm:presLayoutVars>
          <dgm:chMax val="5"/>
          <dgm:dir/>
          <dgm:resizeHandles val="exact"/>
        </dgm:presLayoutVars>
      </dgm:prSet>
      <dgm:spPr/>
    </dgm:pt>
    <dgm:pt modelId="{25CE89C0-9539-CC41-AB51-1F5B4DC986CF}" type="pres">
      <dgm:prSet presAssocID="{C5CAFEA9-C5BF-4A96-A383-F024BAD61FF1}" presName="dummyMaxCanvas" presStyleCnt="0">
        <dgm:presLayoutVars/>
      </dgm:prSet>
      <dgm:spPr/>
    </dgm:pt>
    <dgm:pt modelId="{5E70977F-D1B4-E749-9D9E-E7914E8377C0}" type="pres">
      <dgm:prSet presAssocID="{C5CAFEA9-C5BF-4A96-A383-F024BAD61FF1}" presName="FourNodes_1" presStyleLbl="node1" presStyleIdx="0" presStyleCnt="4">
        <dgm:presLayoutVars>
          <dgm:bulletEnabled val="1"/>
        </dgm:presLayoutVars>
      </dgm:prSet>
      <dgm:spPr/>
    </dgm:pt>
    <dgm:pt modelId="{54A59B4F-2727-3F41-B657-2BEDC98BD580}" type="pres">
      <dgm:prSet presAssocID="{C5CAFEA9-C5BF-4A96-A383-F024BAD61FF1}" presName="FourNodes_2" presStyleLbl="node1" presStyleIdx="1" presStyleCnt="4">
        <dgm:presLayoutVars>
          <dgm:bulletEnabled val="1"/>
        </dgm:presLayoutVars>
      </dgm:prSet>
      <dgm:spPr/>
    </dgm:pt>
    <dgm:pt modelId="{0A64CD4C-2A38-8548-A15F-E0BC8E67A16F}" type="pres">
      <dgm:prSet presAssocID="{C5CAFEA9-C5BF-4A96-A383-F024BAD61FF1}" presName="FourNodes_3" presStyleLbl="node1" presStyleIdx="2" presStyleCnt="4">
        <dgm:presLayoutVars>
          <dgm:bulletEnabled val="1"/>
        </dgm:presLayoutVars>
      </dgm:prSet>
      <dgm:spPr/>
    </dgm:pt>
    <dgm:pt modelId="{DA946CEA-C7F7-5A44-A329-1493CD367215}" type="pres">
      <dgm:prSet presAssocID="{C5CAFEA9-C5BF-4A96-A383-F024BAD61FF1}" presName="FourNodes_4" presStyleLbl="node1" presStyleIdx="3" presStyleCnt="4">
        <dgm:presLayoutVars>
          <dgm:bulletEnabled val="1"/>
        </dgm:presLayoutVars>
      </dgm:prSet>
      <dgm:spPr/>
    </dgm:pt>
    <dgm:pt modelId="{2C8ED90A-2577-CF42-80E9-8488ACB59A75}" type="pres">
      <dgm:prSet presAssocID="{C5CAFEA9-C5BF-4A96-A383-F024BAD61FF1}" presName="FourConn_1-2" presStyleLbl="fgAccFollowNode1" presStyleIdx="0" presStyleCnt="3">
        <dgm:presLayoutVars>
          <dgm:bulletEnabled val="1"/>
        </dgm:presLayoutVars>
      </dgm:prSet>
      <dgm:spPr/>
    </dgm:pt>
    <dgm:pt modelId="{B1379193-869A-2D43-9740-780716667563}" type="pres">
      <dgm:prSet presAssocID="{C5CAFEA9-C5BF-4A96-A383-F024BAD61FF1}" presName="FourConn_2-3" presStyleLbl="fgAccFollowNode1" presStyleIdx="1" presStyleCnt="3">
        <dgm:presLayoutVars>
          <dgm:bulletEnabled val="1"/>
        </dgm:presLayoutVars>
      </dgm:prSet>
      <dgm:spPr/>
    </dgm:pt>
    <dgm:pt modelId="{8267915A-3013-F74A-BC8C-71F204C3D258}" type="pres">
      <dgm:prSet presAssocID="{C5CAFEA9-C5BF-4A96-A383-F024BAD61FF1}" presName="FourConn_3-4" presStyleLbl="fgAccFollowNode1" presStyleIdx="2" presStyleCnt="3">
        <dgm:presLayoutVars>
          <dgm:bulletEnabled val="1"/>
        </dgm:presLayoutVars>
      </dgm:prSet>
      <dgm:spPr/>
    </dgm:pt>
    <dgm:pt modelId="{EFE3B51B-864E-AA40-91C7-5713C1E09470}" type="pres">
      <dgm:prSet presAssocID="{C5CAFEA9-C5BF-4A96-A383-F024BAD61FF1}" presName="FourNodes_1_text" presStyleLbl="node1" presStyleIdx="3" presStyleCnt="4">
        <dgm:presLayoutVars>
          <dgm:bulletEnabled val="1"/>
        </dgm:presLayoutVars>
      </dgm:prSet>
      <dgm:spPr/>
    </dgm:pt>
    <dgm:pt modelId="{ED3ABAE3-8CCD-A647-BD4C-3AFBAD596D53}" type="pres">
      <dgm:prSet presAssocID="{C5CAFEA9-C5BF-4A96-A383-F024BAD61FF1}" presName="FourNodes_2_text" presStyleLbl="node1" presStyleIdx="3" presStyleCnt="4">
        <dgm:presLayoutVars>
          <dgm:bulletEnabled val="1"/>
        </dgm:presLayoutVars>
      </dgm:prSet>
      <dgm:spPr/>
    </dgm:pt>
    <dgm:pt modelId="{CA0272FC-2CD9-5A47-81B7-37AF57F05C64}" type="pres">
      <dgm:prSet presAssocID="{C5CAFEA9-C5BF-4A96-A383-F024BAD61FF1}" presName="FourNodes_3_text" presStyleLbl="node1" presStyleIdx="3" presStyleCnt="4">
        <dgm:presLayoutVars>
          <dgm:bulletEnabled val="1"/>
        </dgm:presLayoutVars>
      </dgm:prSet>
      <dgm:spPr/>
    </dgm:pt>
    <dgm:pt modelId="{4788F71A-1089-F143-9E20-CB3EDCCF3E14}" type="pres">
      <dgm:prSet presAssocID="{C5CAFEA9-C5BF-4A96-A383-F024BAD61FF1}" presName="FourNodes_4_text" presStyleLbl="node1" presStyleIdx="3" presStyleCnt="4">
        <dgm:presLayoutVars>
          <dgm:bulletEnabled val="1"/>
        </dgm:presLayoutVars>
      </dgm:prSet>
      <dgm:spPr/>
    </dgm:pt>
  </dgm:ptLst>
  <dgm:cxnLst>
    <dgm:cxn modelId="{A84EFC01-5ACA-D44B-8ACD-2E2A60A6D04D}" type="presOf" srcId="{F37F1AA8-1292-4ED7-89FA-89991A90D4E9}" destId="{54A59B4F-2727-3F41-B657-2BEDC98BD580}" srcOrd="0" destOrd="0" presId="urn:microsoft.com/office/officeart/2005/8/layout/vProcess5"/>
    <dgm:cxn modelId="{DCD9A506-D087-FD44-8CE8-1304B26E1F70}" type="presOf" srcId="{D4887AC9-33B9-4B56-90F3-3F19945DB301}" destId="{EFE3B51B-864E-AA40-91C7-5713C1E09470}" srcOrd="1" destOrd="0" presId="urn:microsoft.com/office/officeart/2005/8/layout/vProcess5"/>
    <dgm:cxn modelId="{7C880613-D19B-FC4A-A5AA-08191B24236A}" type="presOf" srcId="{E59F7380-99D7-4994-BEF1-659A59AC3FD6}" destId="{4788F71A-1089-F143-9E20-CB3EDCCF3E14}" srcOrd="1" destOrd="0" presId="urn:microsoft.com/office/officeart/2005/8/layout/vProcess5"/>
    <dgm:cxn modelId="{6714251B-B4DB-7A4E-B5F3-9BE4C671E108}" type="presOf" srcId="{C5CAFEA9-C5BF-4A96-A383-F024BAD61FF1}" destId="{9AC337FC-555E-8545-B216-20037ED3B140}" srcOrd="0" destOrd="0" presId="urn:microsoft.com/office/officeart/2005/8/layout/vProcess5"/>
    <dgm:cxn modelId="{AF6BAE3A-FC2F-F741-8E6E-AEC5CACEC788}" type="presOf" srcId="{F37F1AA8-1292-4ED7-89FA-89991A90D4E9}" destId="{ED3ABAE3-8CCD-A647-BD4C-3AFBAD596D53}" srcOrd="1" destOrd="0" presId="urn:microsoft.com/office/officeart/2005/8/layout/vProcess5"/>
    <dgm:cxn modelId="{D243B149-DEFB-B24A-B414-CCE7EAF08955}" type="presOf" srcId="{D4887AC9-33B9-4B56-90F3-3F19945DB301}" destId="{5E70977F-D1B4-E749-9D9E-E7914E8377C0}" srcOrd="0" destOrd="0" presId="urn:microsoft.com/office/officeart/2005/8/layout/vProcess5"/>
    <dgm:cxn modelId="{6D3FA166-9357-4AC9-901A-3DE86171057B}" srcId="{C5CAFEA9-C5BF-4A96-A383-F024BAD61FF1}" destId="{F37F1AA8-1292-4ED7-89FA-89991A90D4E9}" srcOrd="1" destOrd="0" parTransId="{03AB4170-7F34-40C7-A4B3-93AB64942AB9}" sibTransId="{3F46D8ED-B8CA-4326-9500-CEF619CEE8E7}"/>
    <dgm:cxn modelId="{7071968F-1E56-4A6E-B380-1B5B42694E45}" srcId="{C5CAFEA9-C5BF-4A96-A383-F024BAD61FF1}" destId="{E59F7380-99D7-4994-BEF1-659A59AC3FD6}" srcOrd="3" destOrd="0" parTransId="{6900101F-9EF4-4231-972A-A783AB14938F}" sibTransId="{0BCDD967-BDA8-4D70-B46B-0FECAA219862}"/>
    <dgm:cxn modelId="{AB6CFF92-1CCC-4DD2-AF39-2DB0B0F4C727}" srcId="{C5CAFEA9-C5BF-4A96-A383-F024BAD61FF1}" destId="{43D29143-187C-4D6F-AE70-9F5E700A8BCD}" srcOrd="2" destOrd="0" parTransId="{D6BABECB-29C1-4293-B694-5569A9977361}" sibTransId="{33FDBDBE-9575-4F48-8EE0-4A586722B93F}"/>
    <dgm:cxn modelId="{E32D339F-1981-984C-9299-A8DEA15E261D}" type="presOf" srcId="{33FDBDBE-9575-4F48-8EE0-4A586722B93F}" destId="{8267915A-3013-F74A-BC8C-71F204C3D258}" srcOrd="0" destOrd="0" presId="urn:microsoft.com/office/officeart/2005/8/layout/vProcess5"/>
    <dgm:cxn modelId="{5A658CA4-3495-634A-8A54-56573E79ADB7}" type="presOf" srcId="{43D29143-187C-4D6F-AE70-9F5E700A8BCD}" destId="{0A64CD4C-2A38-8548-A15F-E0BC8E67A16F}" srcOrd="0" destOrd="0" presId="urn:microsoft.com/office/officeart/2005/8/layout/vProcess5"/>
    <dgm:cxn modelId="{0515F1A6-0192-3F4F-B4DF-EE2F71FB7DBE}" type="presOf" srcId="{390A8F2F-1605-446C-A48F-D2413E87BABF}" destId="{2C8ED90A-2577-CF42-80E9-8488ACB59A75}" srcOrd="0" destOrd="0" presId="urn:microsoft.com/office/officeart/2005/8/layout/vProcess5"/>
    <dgm:cxn modelId="{3C7060B7-7F51-0E40-878C-4AEC3CA017C3}" type="presOf" srcId="{E59F7380-99D7-4994-BEF1-659A59AC3FD6}" destId="{DA946CEA-C7F7-5A44-A329-1493CD367215}" srcOrd="0" destOrd="0" presId="urn:microsoft.com/office/officeart/2005/8/layout/vProcess5"/>
    <dgm:cxn modelId="{688392B7-516E-1F40-91DE-2FF06398C021}" type="presOf" srcId="{3F46D8ED-B8CA-4326-9500-CEF619CEE8E7}" destId="{B1379193-869A-2D43-9740-780716667563}" srcOrd="0" destOrd="0" presId="urn:microsoft.com/office/officeart/2005/8/layout/vProcess5"/>
    <dgm:cxn modelId="{9103EFC3-8223-41B4-9E90-BD7A6270DFAB}" srcId="{C5CAFEA9-C5BF-4A96-A383-F024BAD61FF1}" destId="{D4887AC9-33B9-4B56-90F3-3F19945DB301}" srcOrd="0" destOrd="0" parTransId="{BBC01718-E87F-4241-A926-EC3A4A16AFDD}" sibTransId="{390A8F2F-1605-446C-A48F-D2413E87BABF}"/>
    <dgm:cxn modelId="{C72083CD-E08E-F04C-A3E5-16B1C03B9BAC}" type="presOf" srcId="{43D29143-187C-4D6F-AE70-9F5E700A8BCD}" destId="{CA0272FC-2CD9-5A47-81B7-37AF57F05C64}" srcOrd="1" destOrd="0" presId="urn:microsoft.com/office/officeart/2005/8/layout/vProcess5"/>
    <dgm:cxn modelId="{3B737F51-1191-0F42-B036-E43A4F8C39F8}" type="presParOf" srcId="{9AC337FC-555E-8545-B216-20037ED3B140}" destId="{25CE89C0-9539-CC41-AB51-1F5B4DC986CF}" srcOrd="0" destOrd="0" presId="urn:microsoft.com/office/officeart/2005/8/layout/vProcess5"/>
    <dgm:cxn modelId="{946B1F9E-3F64-D04F-8469-6AA8E60F84DD}" type="presParOf" srcId="{9AC337FC-555E-8545-B216-20037ED3B140}" destId="{5E70977F-D1B4-E749-9D9E-E7914E8377C0}" srcOrd="1" destOrd="0" presId="urn:microsoft.com/office/officeart/2005/8/layout/vProcess5"/>
    <dgm:cxn modelId="{843FE09C-97A8-B749-A80F-18B46D33051F}" type="presParOf" srcId="{9AC337FC-555E-8545-B216-20037ED3B140}" destId="{54A59B4F-2727-3F41-B657-2BEDC98BD580}" srcOrd="2" destOrd="0" presId="urn:microsoft.com/office/officeart/2005/8/layout/vProcess5"/>
    <dgm:cxn modelId="{E01D780D-30BF-BE47-9A3F-24EDDA86CC6F}" type="presParOf" srcId="{9AC337FC-555E-8545-B216-20037ED3B140}" destId="{0A64CD4C-2A38-8548-A15F-E0BC8E67A16F}" srcOrd="3" destOrd="0" presId="urn:microsoft.com/office/officeart/2005/8/layout/vProcess5"/>
    <dgm:cxn modelId="{F7B7155B-EF40-274E-8062-FE0BA630FB4C}" type="presParOf" srcId="{9AC337FC-555E-8545-B216-20037ED3B140}" destId="{DA946CEA-C7F7-5A44-A329-1493CD367215}" srcOrd="4" destOrd="0" presId="urn:microsoft.com/office/officeart/2005/8/layout/vProcess5"/>
    <dgm:cxn modelId="{94DABF60-BB25-5A4B-B573-14EF22C145DD}" type="presParOf" srcId="{9AC337FC-555E-8545-B216-20037ED3B140}" destId="{2C8ED90A-2577-CF42-80E9-8488ACB59A75}" srcOrd="5" destOrd="0" presId="urn:microsoft.com/office/officeart/2005/8/layout/vProcess5"/>
    <dgm:cxn modelId="{68117D95-493D-5741-B97C-E2B8B5BDF201}" type="presParOf" srcId="{9AC337FC-555E-8545-B216-20037ED3B140}" destId="{B1379193-869A-2D43-9740-780716667563}" srcOrd="6" destOrd="0" presId="urn:microsoft.com/office/officeart/2005/8/layout/vProcess5"/>
    <dgm:cxn modelId="{54B0ED88-BC63-124A-8464-A1D7B47F65DF}" type="presParOf" srcId="{9AC337FC-555E-8545-B216-20037ED3B140}" destId="{8267915A-3013-F74A-BC8C-71F204C3D258}" srcOrd="7" destOrd="0" presId="urn:microsoft.com/office/officeart/2005/8/layout/vProcess5"/>
    <dgm:cxn modelId="{6B6EE025-C1B3-E04B-87D4-432C795EA41F}" type="presParOf" srcId="{9AC337FC-555E-8545-B216-20037ED3B140}" destId="{EFE3B51B-864E-AA40-91C7-5713C1E09470}" srcOrd="8" destOrd="0" presId="urn:microsoft.com/office/officeart/2005/8/layout/vProcess5"/>
    <dgm:cxn modelId="{D6FE6CD7-BB54-774B-A0DB-00F33CA39E1B}" type="presParOf" srcId="{9AC337FC-555E-8545-B216-20037ED3B140}" destId="{ED3ABAE3-8CCD-A647-BD4C-3AFBAD596D53}" srcOrd="9" destOrd="0" presId="urn:microsoft.com/office/officeart/2005/8/layout/vProcess5"/>
    <dgm:cxn modelId="{A275CCF9-5F01-6E47-BAEE-57D0EFCD1FD1}" type="presParOf" srcId="{9AC337FC-555E-8545-B216-20037ED3B140}" destId="{CA0272FC-2CD9-5A47-81B7-37AF57F05C64}" srcOrd="10" destOrd="0" presId="urn:microsoft.com/office/officeart/2005/8/layout/vProcess5"/>
    <dgm:cxn modelId="{4D22E024-A925-FD4A-905F-8F51D97A6DBC}" type="presParOf" srcId="{9AC337FC-555E-8545-B216-20037ED3B140}" destId="{4788F71A-1089-F143-9E20-CB3EDCCF3E14}"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809948-9076-4E5F-9BBF-69801E6D5B1F}"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694BEFE6-C794-49A4-96F2-C3688ABB3186}">
      <dgm:prSet/>
      <dgm:spPr/>
      <dgm:t>
        <a:bodyPr/>
        <a:lstStyle/>
        <a:p>
          <a:r>
            <a:rPr lang="en-US" b="1"/>
            <a:t>Model Training: </a:t>
          </a:r>
          <a:r>
            <a:rPr lang="en-US"/>
            <a:t>Train the selected models on the dataset, splitting it into training and </a:t>
          </a:r>
          <a:br>
            <a:rPr lang="en-US"/>
          </a:br>
          <a:r>
            <a:rPr lang="en-US"/>
            <a:t>testing sets.</a:t>
          </a:r>
        </a:p>
      </dgm:t>
    </dgm:pt>
    <dgm:pt modelId="{FA4E04B9-73AB-43B9-A3A4-6EA275497350}" type="parTrans" cxnId="{607B1D66-DD68-4FA2-A315-E53FD26BC6BD}">
      <dgm:prSet/>
      <dgm:spPr/>
      <dgm:t>
        <a:bodyPr/>
        <a:lstStyle/>
        <a:p>
          <a:endParaRPr lang="en-US"/>
        </a:p>
      </dgm:t>
    </dgm:pt>
    <dgm:pt modelId="{9ECD13D3-EE5E-4702-A5A6-3577A24E3954}" type="sibTrans" cxnId="{607B1D66-DD68-4FA2-A315-E53FD26BC6BD}">
      <dgm:prSet/>
      <dgm:spPr/>
      <dgm:t>
        <a:bodyPr/>
        <a:lstStyle/>
        <a:p>
          <a:endParaRPr lang="en-US"/>
        </a:p>
      </dgm:t>
    </dgm:pt>
    <dgm:pt modelId="{CBCAEF64-1F88-466C-8E33-95B484BA1F3D}">
      <dgm:prSet/>
      <dgm:spPr/>
      <dgm:t>
        <a:bodyPr/>
        <a:lstStyle/>
        <a:p>
          <a:r>
            <a:rPr lang="en-US" b="1"/>
            <a:t>Model Evaluation: </a:t>
          </a:r>
          <a:r>
            <a:rPr lang="en-US"/>
            <a:t>Evaluate model performance using metrics like accuracy, precision, </a:t>
          </a:r>
          <a:br>
            <a:rPr lang="en-US"/>
          </a:br>
          <a:r>
            <a:rPr lang="en-US"/>
            <a:t>recall, and F1 score to assess classification and clustering results. </a:t>
          </a:r>
        </a:p>
      </dgm:t>
    </dgm:pt>
    <dgm:pt modelId="{58972C14-1912-4BDC-8606-CF0F646324F7}" type="parTrans" cxnId="{39C55FB7-BFF6-4592-958B-7B2015C5A4C8}">
      <dgm:prSet/>
      <dgm:spPr/>
      <dgm:t>
        <a:bodyPr/>
        <a:lstStyle/>
        <a:p>
          <a:endParaRPr lang="en-US"/>
        </a:p>
      </dgm:t>
    </dgm:pt>
    <dgm:pt modelId="{97CFCFEE-99EE-47FC-A13D-E9434C2C751D}" type="sibTrans" cxnId="{39C55FB7-BFF6-4592-958B-7B2015C5A4C8}">
      <dgm:prSet/>
      <dgm:spPr/>
      <dgm:t>
        <a:bodyPr/>
        <a:lstStyle/>
        <a:p>
          <a:endParaRPr lang="en-US"/>
        </a:p>
      </dgm:t>
    </dgm:pt>
    <dgm:pt modelId="{2EED97F2-9316-419A-913B-79AD4267017A}">
      <dgm:prSet/>
      <dgm:spPr/>
      <dgm:t>
        <a:bodyPr/>
        <a:lstStyle/>
        <a:p>
          <a:r>
            <a:rPr lang="en-US" b="1"/>
            <a:t>Feature Importance Analysis: </a:t>
          </a:r>
          <a:r>
            <a:rPr lang="en-US"/>
            <a:t>Determine key proteins or codons that play a significant </a:t>
          </a:r>
          <a:br>
            <a:rPr lang="en-US"/>
          </a:br>
          <a:r>
            <a:rPr lang="en-US"/>
            <a:t>role in discriminating between different classes of biological organisms. </a:t>
          </a:r>
        </a:p>
      </dgm:t>
    </dgm:pt>
    <dgm:pt modelId="{4E8A7BBA-290C-4711-9734-C03EAFB98553}" type="parTrans" cxnId="{C5902742-3615-47C6-AC8A-6DF8ECAE9A3E}">
      <dgm:prSet/>
      <dgm:spPr/>
      <dgm:t>
        <a:bodyPr/>
        <a:lstStyle/>
        <a:p>
          <a:endParaRPr lang="en-US"/>
        </a:p>
      </dgm:t>
    </dgm:pt>
    <dgm:pt modelId="{6D3DC4ED-276A-480C-A11A-2B1DAFFCC4CC}" type="sibTrans" cxnId="{C5902742-3615-47C6-AC8A-6DF8ECAE9A3E}">
      <dgm:prSet/>
      <dgm:spPr/>
      <dgm:t>
        <a:bodyPr/>
        <a:lstStyle/>
        <a:p>
          <a:endParaRPr lang="en-US"/>
        </a:p>
      </dgm:t>
    </dgm:pt>
    <dgm:pt modelId="{6D1C516E-B381-47CC-A298-F7D91366178F}">
      <dgm:prSet/>
      <dgm:spPr/>
      <dgm:t>
        <a:bodyPr/>
        <a:lstStyle/>
        <a:p>
          <a:r>
            <a:rPr lang="en-US" b="1"/>
            <a:t>Results Interpretation: </a:t>
          </a:r>
          <a:r>
            <a:rPr lang="en-US"/>
            <a:t>Interpret findings to understand the biological significance of </a:t>
          </a:r>
          <a:br>
            <a:rPr lang="en-US"/>
          </a:br>
          <a:r>
            <a:rPr lang="en-US"/>
            <a:t>identified patterns and relationships among diverse organisms.</a:t>
          </a:r>
        </a:p>
      </dgm:t>
    </dgm:pt>
    <dgm:pt modelId="{842CABCF-8D89-4D8F-93DC-E9A1521F89BA}" type="parTrans" cxnId="{37021C10-C96E-4B81-A73F-AB6A22E59F6D}">
      <dgm:prSet/>
      <dgm:spPr/>
      <dgm:t>
        <a:bodyPr/>
        <a:lstStyle/>
        <a:p>
          <a:endParaRPr lang="en-US"/>
        </a:p>
      </dgm:t>
    </dgm:pt>
    <dgm:pt modelId="{DB15A878-0A8F-4FC2-B172-0820775BED7A}" type="sibTrans" cxnId="{37021C10-C96E-4B81-A73F-AB6A22E59F6D}">
      <dgm:prSet/>
      <dgm:spPr/>
      <dgm:t>
        <a:bodyPr/>
        <a:lstStyle/>
        <a:p>
          <a:endParaRPr lang="en-US"/>
        </a:p>
      </dgm:t>
    </dgm:pt>
    <dgm:pt modelId="{2040DC96-EFF2-3140-832C-5956B88934BA}" type="pres">
      <dgm:prSet presAssocID="{2A809948-9076-4E5F-9BBF-69801E6D5B1F}" presName="outerComposite" presStyleCnt="0">
        <dgm:presLayoutVars>
          <dgm:chMax val="5"/>
          <dgm:dir/>
          <dgm:resizeHandles val="exact"/>
        </dgm:presLayoutVars>
      </dgm:prSet>
      <dgm:spPr/>
    </dgm:pt>
    <dgm:pt modelId="{DD217559-0CD2-B240-BE12-58E9A10C185D}" type="pres">
      <dgm:prSet presAssocID="{2A809948-9076-4E5F-9BBF-69801E6D5B1F}" presName="dummyMaxCanvas" presStyleCnt="0">
        <dgm:presLayoutVars/>
      </dgm:prSet>
      <dgm:spPr/>
    </dgm:pt>
    <dgm:pt modelId="{10A60E8C-DDB8-354C-B343-1AF1DDE902BB}" type="pres">
      <dgm:prSet presAssocID="{2A809948-9076-4E5F-9BBF-69801E6D5B1F}" presName="FourNodes_1" presStyleLbl="node1" presStyleIdx="0" presStyleCnt="4">
        <dgm:presLayoutVars>
          <dgm:bulletEnabled val="1"/>
        </dgm:presLayoutVars>
      </dgm:prSet>
      <dgm:spPr/>
    </dgm:pt>
    <dgm:pt modelId="{A3A76547-9F08-704C-BD4D-07BFA0CA660C}" type="pres">
      <dgm:prSet presAssocID="{2A809948-9076-4E5F-9BBF-69801E6D5B1F}" presName="FourNodes_2" presStyleLbl="node1" presStyleIdx="1" presStyleCnt="4">
        <dgm:presLayoutVars>
          <dgm:bulletEnabled val="1"/>
        </dgm:presLayoutVars>
      </dgm:prSet>
      <dgm:spPr/>
    </dgm:pt>
    <dgm:pt modelId="{4A336283-9700-064C-9E4D-64DCDD1A329B}" type="pres">
      <dgm:prSet presAssocID="{2A809948-9076-4E5F-9BBF-69801E6D5B1F}" presName="FourNodes_3" presStyleLbl="node1" presStyleIdx="2" presStyleCnt="4">
        <dgm:presLayoutVars>
          <dgm:bulletEnabled val="1"/>
        </dgm:presLayoutVars>
      </dgm:prSet>
      <dgm:spPr/>
    </dgm:pt>
    <dgm:pt modelId="{18DBEF56-5A6A-764F-97D3-940DE29E6151}" type="pres">
      <dgm:prSet presAssocID="{2A809948-9076-4E5F-9BBF-69801E6D5B1F}" presName="FourNodes_4" presStyleLbl="node1" presStyleIdx="3" presStyleCnt="4">
        <dgm:presLayoutVars>
          <dgm:bulletEnabled val="1"/>
        </dgm:presLayoutVars>
      </dgm:prSet>
      <dgm:spPr/>
    </dgm:pt>
    <dgm:pt modelId="{5C63590D-8729-C544-91E6-BDEF21C56AB8}" type="pres">
      <dgm:prSet presAssocID="{2A809948-9076-4E5F-9BBF-69801E6D5B1F}" presName="FourConn_1-2" presStyleLbl="fgAccFollowNode1" presStyleIdx="0" presStyleCnt="3">
        <dgm:presLayoutVars>
          <dgm:bulletEnabled val="1"/>
        </dgm:presLayoutVars>
      </dgm:prSet>
      <dgm:spPr/>
    </dgm:pt>
    <dgm:pt modelId="{468C6F2D-9EDA-844E-B587-88DC478E6C1F}" type="pres">
      <dgm:prSet presAssocID="{2A809948-9076-4E5F-9BBF-69801E6D5B1F}" presName="FourConn_2-3" presStyleLbl="fgAccFollowNode1" presStyleIdx="1" presStyleCnt="3">
        <dgm:presLayoutVars>
          <dgm:bulletEnabled val="1"/>
        </dgm:presLayoutVars>
      </dgm:prSet>
      <dgm:spPr/>
    </dgm:pt>
    <dgm:pt modelId="{880CFE00-64AE-8848-95D1-B9B05725B3AA}" type="pres">
      <dgm:prSet presAssocID="{2A809948-9076-4E5F-9BBF-69801E6D5B1F}" presName="FourConn_3-4" presStyleLbl="fgAccFollowNode1" presStyleIdx="2" presStyleCnt="3">
        <dgm:presLayoutVars>
          <dgm:bulletEnabled val="1"/>
        </dgm:presLayoutVars>
      </dgm:prSet>
      <dgm:spPr/>
    </dgm:pt>
    <dgm:pt modelId="{35C7EFC8-F22B-434C-82EA-EC60F0920BF8}" type="pres">
      <dgm:prSet presAssocID="{2A809948-9076-4E5F-9BBF-69801E6D5B1F}" presName="FourNodes_1_text" presStyleLbl="node1" presStyleIdx="3" presStyleCnt="4">
        <dgm:presLayoutVars>
          <dgm:bulletEnabled val="1"/>
        </dgm:presLayoutVars>
      </dgm:prSet>
      <dgm:spPr/>
    </dgm:pt>
    <dgm:pt modelId="{4A8D992C-B7BB-3345-9F50-9C824324889A}" type="pres">
      <dgm:prSet presAssocID="{2A809948-9076-4E5F-9BBF-69801E6D5B1F}" presName="FourNodes_2_text" presStyleLbl="node1" presStyleIdx="3" presStyleCnt="4">
        <dgm:presLayoutVars>
          <dgm:bulletEnabled val="1"/>
        </dgm:presLayoutVars>
      </dgm:prSet>
      <dgm:spPr/>
    </dgm:pt>
    <dgm:pt modelId="{09BAD35B-F68A-AA40-944E-467DAD562DF5}" type="pres">
      <dgm:prSet presAssocID="{2A809948-9076-4E5F-9BBF-69801E6D5B1F}" presName="FourNodes_3_text" presStyleLbl="node1" presStyleIdx="3" presStyleCnt="4">
        <dgm:presLayoutVars>
          <dgm:bulletEnabled val="1"/>
        </dgm:presLayoutVars>
      </dgm:prSet>
      <dgm:spPr/>
    </dgm:pt>
    <dgm:pt modelId="{00E0A5E0-B20D-B547-B0E2-8AEDAEFB89B1}" type="pres">
      <dgm:prSet presAssocID="{2A809948-9076-4E5F-9BBF-69801E6D5B1F}" presName="FourNodes_4_text" presStyleLbl="node1" presStyleIdx="3" presStyleCnt="4">
        <dgm:presLayoutVars>
          <dgm:bulletEnabled val="1"/>
        </dgm:presLayoutVars>
      </dgm:prSet>
      <dgm:spPr/>
    </dgm:pt>
  </dgm:ptLst>
  <dgm:cxnLst>
    <dgm:cxn modelId="{2EAF6300-88FC-B741-B9F2-2FC3451FDF97}" type="presOf" srcId="{97CFCFEE-99EE-47FC-A13D-E9434C2C751D}" destId="{468C6F2D-9EDA-844E-B587-88DC478E6C1F}" srcOrd="0" destOrd="0" presId="urn:microsoft.com/office/officeart/2005/8/layout/vProcess5"/>
    <dgm:cxn modelId="{37021C10-C96E-4B81-A73F-AB6A22E59F6D}" srcId="{2A809948-9076-4E5F-9BBF-69801E6D5B1F}" destId="{6D1C516E-B381-47CC-A298-F7D91366178F}" srcOrd="3" destOrd="0" parTransId="{842CABCF-8D89-4D8F-93DC-E9A1521F89BA}" sibTransId="{DB15A878-0A8F-4FC2-B172-0820775BED7A}"/>
    <dgm:cxn modelId="{CEF59712-6446-F44D-AB62-348434D549E3}" type="presOf" srcId="{CBCAEF64-1F88-466C-8E33-95B484BA1F3D}" destId="{A3A76547-9F08-704C-BD4D-07BFA0CA660C}" srcOrd="0" destOrd="0" presId="urn:microsoft.com/office/officeart/2005/8/layout/vProcess5"/>
    <dgm:cxn modelId="{9FBF6915-E480-7D4E-B10D-9A662AB793E9}" type="presOf" srcId="{9ECD13D3-EE5E-4702-A5A6-3577A24E3954}" destId="{5C63590D-8729-C544-91E6-BDEF21C56AB8}" srcOrd="0" destOrd="0" presId="urn:microsoft.com/office/officeart/2005/8/layout/vProcess5"/>
    <dgm:cxn modelId="{EED1D721-EBED-C74B-82DC-5CD23065ED53}" type="presOf" srcId="{6D1C516E-B381-47CC-A298-F7D91366178F}" destId="{00E0A5E0-B20D-B547-B0E2-8AEDAEFB89B1}" srcOrd="1" destOrd="0" presId="urn:microsoft.com/office/officeart/2005/8/layout/vProcess5"/>
    <dgm:cxn modelId="{C5902742-3615-47C6-AC8A-6DF8ECAE9A3E}" srcId="{2A809948-9076-4E5F-9BBF-69801E6D5B1F}" destId="{2EED97F2-9316-419A-913B-79AD4267017A}" srcOrd="2" destOrd="0" parTransId="{4E8A7BBA-290C-4711-9734-C03EAFB98553}" sibTransId="{6D3DC4ED-276A-480C-A11A-2B1DAFFCC4CC}"/>
    <dgm:cxn modelId="{43093C4D-543C-C440-BEC0-199F2304D45E}" type="presOf" srcId="{6D3DC4ED-276A-480C-A11A-2B1DAFFCC4CC}" destId="{880CFE00-64AE-8848-95D1-B9B05725B3AA}" srcOrd="0" destOrd="0" presId="urn:microsoft.com/office/officeart/2005/8/layout/vProcess5"/>
    <dgm:cxn modelId="{2D880357-A746-1543-B9DF-2A55044A8D45}" type="presOf" srcId="{2A809948-9076-4E5F-9BBF-69801E6D5B1F}" destId="{2040DC96-EFF2-3140-832C-5956B88934BA}" srcOrd="0" destOrd="0" presId="urn:microsoft.com/office/officeart/2005/8/layout/vProcess5"/>
    <dgm:cxn modelId="{607B1D66-DD68-4FA2-A315-E53FD26BC6BD}" srcId="{2A809948-9076-4E5F-9BBF-69801E6D5B1F}" destId="{694BEFE6-C794-49A4-96F2-C3688ABB3186}" srcOrd="0" destOrd="0" parTransId="{FA4E04B9-73AB-43B9-A3A4-6EA275497350}" sibTransId="{9ECD13D3-EE5E-4702-A5A6-3577A24E3954}"/>
    <dgm:cxn modelId="{55D61193-12A1-5941-B757-7565C536A1AB}" type="presOf" srcId="{CBCAEF64-1F88-466C-8E33-95B484BA1F3D}" destId="{4A8D992C-B7BB-3345-9F50-9C824324889A}" srcOrd="1" destOrd="0" presId="urn:microsoft.com/office/officeart/2005/8/layout/vProcess5"/>
    <dgm:cxn modelId="{A3E77C97-B26E-C440-B69C-6EE701999B74}" type="presOf" srcId="{6D1C516E-B381-47CC-A298-F7D91366178F}" destId="{18DBEF56-5A6A-764F-97D3-940DE29E6151}" srcOrd="0" destOrd="0" presId="urn:microsoft.com/office/officeart/2005/8/layout/vProcess5"/>
    <dgm:cxn modelId="{43CD7B98-9054-364D-86B2-3529B0A879D7}" type="presOf" srcId="{2EED97F2-9316-419A-913B-79AD4267017A}" destId="{09BAD35B-F68A-AA40-944E-467DAD562DF5}" srcOrd="1" destOrd="0" presId="urn:microsoft.com/office/officeart/2005/8/layout/vProcess5"/>
    <dgm:cxn modelId="{30AD7AAC-FD4D-C543-9A6D-3D206B06ABEE}" type="presOf" srcId="{2EED97F2-9316-419A-913B-79AD4267017A}" destId="{4A336283-9700-064C-9E4D-64DCDD1A329B}" srcOrd="0" destOrd="0" presId="urn:microsoft.com/office/officeart/2005/8/layout/vProcess5"/>
    <dgm:cxn modelId="{39C55FB7-BFF6-4592-958B-7B2015C5A4C8}" srcId="{2A809948-9076-4E5F-9BBF-69801E6D5B1F}" destId="{CBCAEF64-1F88-466C-8E33-95B484BA1F3D}" srcOrd="1" destOrd="0" parTransId="{58972C14-1912-4BDC-8606-CF0F646324F7}" sibTransId="{97CFCFEE-99EE-47FC-A13D-E9434C2C751D}"/>
    <dgm:cxn modelId="{2E7F76E4-61C0-E945-AD39-AB83E571802C}" type="presOf" srcId="{694BEFE6-C794-49A4-96F2-C3688ABB3186}" destId="{35C7EFC8-F22B-434C-82EA-EC60F0920BF8}" srcOrd="1" destOrd="0" presId="urn:microsoft.com/office/officeart/2005/8/layout/vProcess5"/>
    <dgm:cxn modelId="{414ACBFA-8159-294C-A162-5C64F8C751C1}" type="presOf" srcId="{694BEFE6-C794-49A4-96F2-C3688ABB3186}" destId="{10A60E8C-DDB8-354C-B343-1AF1DDE902BB}" srcOrd="0" destOrd="0" presId="urn:microsoft.com/office/officeart/2005/8/layout/vProcess5"/>
    <dgm:cxn modelId="{92B14628-43FD-F849-BE95-6A19F7ED694B}" type="presParOf" srcId="{2040DC96-EFF2-3140-832C-5956B88934BA}" destId="{DD217559-0CD2-B240-BE12-58E9A10C185D}" srcOrd="0" destOrd="0" presId="urn:microsoft.com/office/officeart/2005/8/layout/vProcess5"/>
    <dgm:cxn modelId="{49F3E1E4-2051-7743-A4E4-249A8B27F59B}" type="presParOf" srcId="{2040DC96-EFF2-3140-832C-5956B88934BA}" destId="{10A60E8C-DDB8-354C-B343-1AF1DDE902BB}" srcOrd="1" destOrd="0" presId="urn:microsoft.com/office/officeart/2005/8/layout/vProcess5"/>
    <dgm:cxn modelId="{82A94E73-8BA9-4248-8EE5-4F320D13DC5E}" type="presParOf" srcId="{2040DC96-EFF2-3140-832C-5956B88934BA}" destId="{A3A76547-9F08-704C-BD4D-07BFA0CA660C}" srcOrd="2" destOrd="0" presId="urn:microsoft.com/office/officeart/2005/8/layout/vProcess5"/>
    <dgm:cxn modelId="{D7F0DAE2-9F5B-7647-ADF1-8126B4F23625}" type="presParOf" srcId="{2040DC96-EFF2-3140-832C-5956B88934BA}" destId="{4A336283-9700-064C-9E4D-64DCDD1A329B}" srcOrd="3" destOrd="0" presId="urn:microsoft.com/office/officeart/2005/8/layout/vProcess5"/>
    <dgm:cxn modelId="{A967D37C-2200-3A47-9A95-51EDAC262961}" type="presParOf" srcId="{2040DC96-EFF2-3140-832C-5956B88934BA}" destId="{18DBEF56-5A6A-764F-97D3-940DE29E6151}" srcOrd="4" destOrd="0" presId="urn:microsoft.com/office/officeart/2005/8/layout/vProcess5"/>
    <dgm:cxn modelId="{1003D158-26EC-4542-942B-0A7B1E3FBE4B}" type="presParOf" srcId="{2040DC96-EFF2-3140-832C-5956B88934BA}" destId="{5C63590D-8729-C544-91E6-BDEF21C56AB8}" srcOrd="5" destOrd="0" presId="urn:microsoft.com/office/officeart/2005/8/layout/vProcess5"/>
    <dgm:cxn modelId="{88A44A59-F7EF-F84D-B676-FE3E12464BD7}" type="presParOf" srcId="{2040DC96-EFF2-3140-832C-5956B88934BA}" destId="{468C6F2D-9EDA-844E-B587-88DC478E6C1F}" srcOrd="6" destOrd="0" presId="urn:microsoft.com/office/officeart/2005/8/layout/vProcess5"/>
    <dgm:cxn modelId="{119FEF5E-C495-C54D-902B-15CF25C620DC}" type="presParOf" srcId="{2040DC96-EFF2-3140-832C-5956B88934BA}" destId="{880CFE00-64AE-8848-95D1-B9B05725B3AA}" srcOrd="7" destOrd="0" presId="urn:microsoft.com/office/officeart/2005/8/layout/vProcess5"/>
    <dgm:cxn modelId="{5D6FD682-57ED-D042-9187-0E7B6D50F5A6}" type="presParOf" srcId="{2040DC96-EFF2-3140-832C-5956B88934BA}" destId="{35C7EFC8-F22B-434C-82EA-EC60F0920BF8}" srcOrd="8" destOrd="0" presId="urn:microsoft.com/office/officeart/2005/8/layout/vProcess5"/>
    <dgm:cxn modelId="{F1FA4116-C7AF-0744-9A66-975A71A31013}" type="presParOf" srcId="{2040DC96-EFF2-3140-832C-5956B88934BA}" destId="{4A8D992C-B7BB-3345-9F50-9C824324889A}" srcOrd="9" destOrd="0" presId="urn:microsoft.com/office/officeart/2005/8/layout/vProcess5"/>
    <dgm:cxn modelId="{82AC0370-2FDE-B848-A8FC-BEEC7DE1ABAF}" type="presParOf" srcId="{2040DC96-EFF2-3140-832C-5956B88934BA}" destId="{09BAD35B-F68A-AA40-944E-467DAD562DF5}" srcOrd="10" destOrd="0" presId="urn:microsoft.com/office/officeart/2005/8/layout/vProcess5"/>
    <dgm:cxn modelId="{3FE16355-FCF1-8D44-B405-FF6B0E51716A}" type="presParOf" srcId="{2040DC96-EFF2-3140-832C-5956B88934BA}" destId="{00E0A5E0-B20D-B547-B0E2-8AEDAEFB89B1}"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2ABBC5-E669-4470-8DC1-854C41F3CAE9}"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FD473DB5-7051-4E6E-BED5-8D5B4479E1A9}">
      <dgm:prSet/>
      <dgm:spPr/>
      <dgm:t>
        <a:bodyPr/>
        <a:lstStyle/>
        <a:p>
          <a:pPr>
            <a:lnSpc>
              <a:spcPct val="100000"/>
            </a:lnSpc>
          </a:pPr>
          <a:r>
            <a:rPr lang="en-US"/>
            <a:t>Deep learning models can also be tried for prediction.</a:t>
          </a:r>
        </a:p>
      </dgm:t>
    </dgm:pt>
    <dgm:pt modelId="{D7EF67A0-4455-48AC-98CF-BE0D8CF5B04E}" type="parTrans" cxnId="{8AAADCCA-9377-4F47-9FD9-38946024CD54}">
      <dgm:prSet/>
      <dgm:spPr/>
      <dgm:t>
        <a:bodyPr/>
        <a:lstStyle/>
        <a:p>
          <a:endParaRPr lang="en-US"/>
        </a:p>
      </dgm:t>
    </dgm:pt>
    <dgm:pt modelId="{E157E71B-B6BA-46AD-A9AD-A167F72FFDB0}" type="sibTrans" cxnId="{8AAADCCA-9377-4F47-9FD9-38946024CD54}">
      <dgm:prSet/>
      <dgm:spPr/>
      <dgm:t>
        <a:bodyPr/>
        <a:lstStyle/>
        <a:p>
          <a:endParaRPr lang="en-US"/>
        </a:p>
      </dgm:t>
    </dgm:pt>
    <dgm:pt modelId="{8B3D7D27-7A96-4E7D-A482-81F2DE7A590C}">
      <dgm:prSet/>
      <dgm:spPr/>
      <dgm:t>
        <a:bodyPr/>
        <a:lstStyle/>
        <a:p>
          <a:pPr>
            <a:lnSpc>
              <a:spcPct val="100000"/>
            </a:lnSpc>
          </a:pPr>
          <a:r>
            <a:rPr lang="en-US"/>
            <a:t>Custom models can be improved further to increase predictions.</a:t>
          </a:r>
        </a:p>
      </dgm:t>
    </dgm:pt>
    <dgm:pt modelId="{E6C0C8E6-2145-4F48-B37A-0FB3B56CD7E2}" type="parTrans" cxnId="{F540E186-CB07-45EB-8B4E-F8DF47E02A22}">
      <dgm:prSet/>
      <dgm:spPr/>
      <dgm:t>
        <a:bodyPr/>
        <a:lstStyle/>
        <a:p>
          <a:endParaRPr lang="en-US"/>
        </a:p>
      </dgm:t>
    </dgm:pt>
    <dgm:pt modelId="{C6EF7C88-E2D2-4445-B8BD-7CCAEABFA97E}" type="sibTrans" cxnId="{F540E186-CB07-45EB-8B4E-F8DF47E02A22}">
      <dgm:prSet/>
      <dgm:spPr/>
      <dgm:t>
        <a:bodyPr/>
        <a:lstStyle/>
        <a:p>
          <a:endParaRPr lang="en-US"/>
        </a:p>
      </dgm:t>
    </dgm:pt>
    <dgm:pt modelId="{0476261D-221A-4C8A-84DE-DC2B90B54839}">
      <dgm:prSet/>
      <dgm:spPr/>
      <dgm:t>
        <a:bodyPr/>
        <a:lstStyle/>
        <a:p>
          <a:pPr>
            <a:lnSpc>
              <a:spcPct val="100000"/>
            </a:lnSpc>
          </a:pPr>
          <a:r>
            <a:rPr lang="en-US"/>
            <a:t>Some new features can be engineered.</a:t>
          </a:r>
        </a:p>
      </dgm:t>
    </dgm:pt>
    <dgm:pt modelId="{457715D5-24B5-4EB1-9416-23883E95D8CC}" type="parTrans" cxnId="{73E4554B-EBD2-45BF-A2F5-D49FF600A0B3}">
      <dgm:prSet/>
      <dgm:spPr/>
      <dgm:t>
        <a:bodyPr/>
        <a:lstStyle/>
        <a:p>
          <a:endParaRPr lang="en-US"/>
        </a:p>
      </dgm:t>
    </dgm:pt>
    <dgm:pt modelId="{D0B9B918-3481-43EB-97BA-D5489B24C1AB}" type="sibTrans" cxnId="{73E4554B-EBD2-45BF-A2F5-D49FF600A0B3}">
      <dgm:prSet/>
      <dgm:spPr/>
      <dgm:t>
        <a:bodyPr/>
        <a:lstStyle/>
        <a:p>
          <a:endParaRPr lang="en-US"/>
        </a:p>
      </dgm:t>
    </dgm:pt>
    <dgm:pt modelId="{88944F72-024A-4FEA-9D14-A31A99378F76}">
      <dgm:prSet/>
      <dgm:spPr/>
      <dgm:t>
        <a:bodyPr/>
        <a:lstStyle/>
        <a:p>
          <a:pPr>
            <a:lnSpc>
              <a:spcPct val="100000"/>
            </a:lnSpc>
          </a:pPr>
          <a:r>
            <a:rPr lang="en-US"/>
            <a:t>Instead of two different models for each task, we may also use a single model for the prediction of both DNA type and Kingdom.</a:t>
          </a:r>
        </a:p>
      </dgm:t>
    </dgm:pt>
    <dgm:pt modelId="{84169A87-74C1-4A30-9072-937240181C65}" type="parTrans" cxnId="{9377CA9B-A0E4-46C2-98E2-AD947C894AA5}">
      <dgm:prSet/>
      <dgm:spPr/>
      <dgm:t>
        <a:bodyPr/>
        <a:lstStyle/>
        <a:p>
          <a:endParaRPr lang="en-US"/>
        </a:p>
      </dgm:t>
    </dgm:pt>
    <dgm:pt modelId="{83353976-9ED0-497B-9284-CA36DA9C5A04}" type="sibTrans" cxnId="{9377CA9B-A0E4-46C2-98E2-AD947C894AA5}">
      <dgm:prSet/>
      <dgm:spPr/>
      <dgm:t>
        <a:bodyPr/>
        <a:lstStyle/>
        <a:p>
          <a:endParaRPr lang="en-US"/>
        </a:p>
      </dgm:t>
    </dgm:pt>
    <dgm:pt modelId="{C3B2432B-6F85-4963-896D-459763FC1252}" type="pres">
      <dgm:prSet presAssocID="{742ABBC5-E669-4470-8DC1-854C41F3CAE9}" presName="root" presStyleCnt="0">
        <dgm:presLayoutVars>
          <dgm:dir/>
          <dgm:resizeHandles val="exact"/>
        </dgm:presLayoutVars>
      </dgm:prSet>
      <dgm:spPr/>
    </dgm:pt>
    <dgm:pt modelId="{4CA0D2A1-D228-47D3-83B9-5810D2BB7061}" type="pres">
      <dgm:prSet presAssocID="{FD473DB5-7051-4E6E-BED5-8D5B4479E1A9}" presName="compNode" presStyleCnt="0"/>
      <dgm:spPr/>
    </dgm:pt>
    <dgm:pt modelId="{2AE35EB8-19FD-4087-95BF-76EED07996EA}" type="pres">
      <dgm:prSet presAssocID="{FD473DB5-7051-4E6E-BED5-8D5B4479E1A9}" presName="bgRect" presStyleLbl="bgShp" presStyleIdx="0" presStyleCnt="4"/>
      <dgm:spPr/>
    </dgm:pt>
    <dgm:pt modelId="{0565800C-27A1-4B2A-8EA1-5C4B860508F1}" type="pres">
      <dgm:prSet presAssocID="{FD473DB5-7051-4E6E-BED5-8D5B4479E1A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9D850299-E435-4AFD-BA94-2476AD65AA2A}" type="pres">
      <dgm:prSet presAssocID="{FD473DB5-7051-4E6E-BED5-8D5B4479E1A9}" presName="spaceRect" presStyleCnt="0"/>
      <dgm:spPr/>
    </dgm:pt>
    <dgm:pt modelId="{F5970FDF-88FF-4643-8B8C-4960E4C1AAC5}" type="pres">
      <dgm:prSet presAssocID="{FD473DB5-7051-4E6E-BED5-8D5B4479E1A9}" presName="parTx" presStyleLbl="revTx" presStyleIdx="0" presStyleCnt="4">
        <dgm:presLayoutVars>
          <dgm:chMax val="0"/>
          <dgm:chPref val="0"/>
        </dgm:presLayoutVars>
      </dgm:prSet>
      <dgm:spPr/>
    </dgm:pt>
    <dgm:pt modelId="{FF46D8BC-6895-4FD5-92DE-3BE4065085E5}" type="pres">
      <dgm:prSet presAssocID="{E157E71B-B6BA-46AD-A9AD-A167F72FFDB0}" presName="sibTrans" presStyleCnt="0"/>
      <dgm:spPr/>
    </dgm:pt>
    <dgm:pt modelId="{3AE5FB88-9CC7-4139-9738-FBC85FCF9A01}" type="pres">
      <dgm:prSet presAssocID="{8B3D7D27-7A96-4E7D-A482-81F2DE7A590C}" presName="compNode" presStyleCnt="0"/>
      <dgm:spPr/>
    </dgm:pt>
    <dgm:pt modelId="{9491F20F-3659-42FB-B581-C4B18B3920E4}" type="pres">
      <dgm:prSet presAssocID="{8B3D7D27-7A96-4E7D-A482-81F2DE7A590C}" presName="bgRect" presStyleLbl="bgShp" presStyleIdx="1" presStyleCnt="4"/>
      <dgm:spPr/>
    </dgm:pt>
    <dgm:pt modelId="{07499DE0-C724-4471-BEC2-7A7EA855F508}" type="pres">
      <dgm:prSet presAssocID="{8B3D7D27-7A96-4E7D-A482-81F2DE7A590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D7760CAC-FE4A-4D9B-837D-105DFA598CBD}" type="pres">
      <dgm:prSet presAssocID="{8B3D7D27-7A96-4E7D-A482-81F2DE7A590C}" presName="spaceRect" presStyleCnt="0"/>
      <dgm:spPr/>
    </dgm:pt>
    <dgm:pt modelId="{827DE2A0-FA53-47ED-94CB-DA5C39FF10B4}" type="pres">
      <dgm:prSet presAssocID="{8B3D7D27-7A96-4E7D-A482-81F2DE7A590C}" presName="parTx" presStyleLbl="revTx" presStyleIdx="1" presStyleCnt="4">
        <dgm:presLayoutVars>
          <dgm:chMax val="0"/>
          <dgm:chPref val="0"/>
        </dgm:presLayoutVars>
      </dgm:prSet>
      <dgm:spPr/>
    </dgm:pt>
    <dgm:pt modelId="{D6692218-E011-48D8-97F2-CE30AB3D0099}" type="pres">
      <dgm:prSet presAssocID="{C6EF7C88-E2D2-4445-B8BD-7CCAEABFA97E}" presName="sibTrans" presStyleCnt="0"/>
      <dgm:spPr/>
    </dgm:pt>
    <dgm:pt modelId="{A3D2F8F3-9341-4946-96AE-F433195D63C1}" type="pres">
      <dgm:prSet presAssocID="{0476261D-221A-4C8A-84DE-DC2B90B54839}" presName="compNode" presStyleCnt="0"/>
      <dgm:spPr/>
    </dgm:pt>
    <dgm:pt modelId="{EF94B12D-A65A-4766-8114-5863BCB4A882}" type="pres">
      <dgm:prSet presAssocID="{0476261D-221A-4C8A-84DE-DC2B90B54839}" presName="bgRect" presStyleLbl="bgShp" presStyleIdx="2" presStyleCnt="4"/>
      <dgm:spPr/>
    </dgm:pt>
    <dgm:pt modelId="{185D9559-8FF8-4889-A68C-2D0B183857F1}" type="pres">
      <dgm:prSet presAssocID="{0476261D-221A-4C8A-84DE-DC2B90B5483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dioactive Sign"/>
        </a:ext>
      </dgm:extLst>
    </dgm:pt>
    <dgm:pt modelId="{CEE997AA-4ECA-49F0-8704-099A00B7B551}" type="pres">
      <dgm:prSet presAssocID="{0476261D-221A-4C8A-84DE-DC2B90B54839}" presName="spaceRect" presStyleCnt="0"/>
      <dgm:spPr/>
    </dgm:pt>
    <dgm:pt modelId="{91C7315E-D25B-4F45-86DA-F24C08C47B54}" type="pres">
      <dgm:prSet presAssocID="{0476261D-221A-4C8A-84DE-DC2B90B54839}" presName="parTx" presStyleLbl="revTx" presStyleIdx="2" presStyleCnt="4">
        <dgm:presLayoutVars>
          <dgm:chMax val="0"/>
          <dgm:chPref val="0"/>
        </dgm:presLayoutVars>
      </dgm:prSet>
      <dgm:spPr/>
    </dgm:pt>
    <dgm:pt modelId="{F73E5439-3F97-4055-8B4B-C93DC50F6B0A}" type="pres">
      <dgm:prSet presAssocID="{D0B9B918-3481-43EB-97BA-D5489B24C1AB}" presName="sibTrans" presStyleCnt="0"/>
      <dgm:spPr/>
    </dgm:pt>
    <dgm:pt modelId="{D4E02F83-6201-4A7F-8C53-A2018C4BDC2D}" type="pres">
      <dgm:prSet presAssocID="{88944F72-024A-4FEA-9D14-A31A99378F76}" presName="compNode" presStyleCnt="0"/>
      <dgm:spPr/>
    </dgm:pt>
    <dgm:pt modelId="{92CDA4C7-66EB-4A3C-AAB9-FBAC64F79837}" type="pres">
      <dgm:prSet presAssocID="{88944F72-024A-4FEA-9D14-A31A99378F76}" presName="bgRect" presStyleLbl="bgShp" presStyleIdx="3" presStyleCnt="4"/>
      <dgm:spPr/>
    </dgm:pt>
    <dgm:pt modelId="{C94A5F34-59A0-4D26-B053-C09357469E59}" type="pres">
      <dgm:prSet presAssocID="{88944F72-024A-4FEA-9D14-A31A99378F7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NA"/>
        </a:ext>
      </dgm:extLst>
    </dgm:pt>
    <dgm:pt modelId="{1F1A664D-5178-4DF4-8E20-429841FD07E1}" type="pres">
      <dgm:prSet presAssocID="{88944F72-024A-4FEA-9D14-A31A99378F76}" presName="spaceRect" presStyleCnt="0"/>
      <dgm:spPr/>
    </dgm:pt>
    <dgm:pt modelId="{2202B477-D0AD-42A6-AB02-E0AD44513D8D}" type="pres">
      <dgm:prSet presAssocID="{88944F72-024A-4FEA-9D14-A31A99378F76}" presName="parTx" presStyleLbl="revTx" presStyleIdx="3" presStyleCnt="4">
        <dgm:presLayoutVars>
          <dgm:chMax val="0"/>
          <dgm:chPref val="0"/>
        </dgm:presLayoutVars>
      </dgm:prSet>
      <dgm:spPr/>
    </dgm:pt>
  </dgm:ptLst>
  <dgm:cxnLst>
    <dgm:cxn modelId="{BA65201C-0E25-3049-B639-51FCDEB416CE}" type="presOf" srcId="{8B3D7D27-7A96-4E7D-A482-81F2DE7A590C}" destId="{827DE2A0-FA53-47ED-94CB-DA5C39FF10B4}" srcOrd="0" destOrd="0" presId="urn:microsoft.com/office/officeart/2018/2/layout/IconVerticalSolidList"/>
    <dgm:cxn modelId="{BFBCC51D-3C00-C64A-96DE-26E3D9E338ED}" type="presOf" srcId="{88944F72-024A-4FEA-9D14-A31A99378F76}" destId="{2202B477-D0AD-42A6-AB02-E0AD44513D8D}" srcOrd="0" destOrd="0" presId="urn:microsoft.com/office/officeart/2018/2/layout/IconVerticalSolidList"/>
    <dgm:cxn modelId="{20418B3E-33F4-FD42-9235-E3B41EE19B1B}" type="presOf" srcId="{742ABBC5-E669-4470-8DC1-854C41F3CAE9}" destId="{C3B2432B-6F85-4963-896D-459763FC1252}" srcOrd="0" destOrd="0" presId="urn:microsoft.com/office/officeart/2018/2/layout/IconVerticalSolidList"/>
    <dgm:cxn modelId="{73E4554B-EBD2-45BF-A2F5-D49FF600A0B3}" srcId="{742ABBC5-E669-4470-8DC1-854C41F3CAE9}" destId="{0476261D-221A-4C8A-84DE-DC2B90B54839}" srcOrd="2" destOrd="0" parTransId="{457715D5-24B5-4EB1-9416-23883E95D8CC}" sibTransId="{D0B9B918-3481-43EB-97BA-D5489B24C1AB}"/>
    <dgm:cxn modelId="{F540E186-CB07-45EB-8B4E-F8DF47E02A22}" srcId="{742ABBC5-E669-4470-8DC1-854C41F3CAE9}" destId="{8B3D7D27-7A96-4E7D-A482-81F2DE7A590C}" srcOrd="1" destOrd="0" parTransId="{E6C0C8E6-2145-4F48-B37A-0FB3B56CD7E2}" sibTransId="{C6EF7C88-E2D2-4445-B8BD-7CCAEABFA97E}"/>
    <dgm:cxn modelId="{9377CA9B-A0E4-46C2-98E2-AD947C894AA5}" srcId="{742ABBC5-E669-4470-8DC1-854C41F3CAE9}" destId="{88944F72-024A-4FEA-9D14-A31A99378F76}" srcOrd="3" destOrd="0" parTransId="{84169A87-74C1-4A30-9072-937240181C65}" sibTransId="{83353976-9ED0-497B-9284-CA36DA9C5A04}"/>
    <dgm:cxn modelId="{9B5665BA-9FCD-0E41-B352-40CA24A5B7DF}" type="presOf" srcId="{0476261D-221A-4C8A-84DE-DC2B90B54839}" destId="{91C7315E-D25B-4F45-86DA-F24C08C47B54}" srcOrd="0" destOrd="0" presId="urn:microsoft.com/office/officeart/2018/2/layout/IconVerticalSolidList"/>
    <dgm:cxn modelId="{8AAADCCA-9377-4F47-9FD9-38946024CD54}" srcId="{742ABBC5-E669-4470-8DC1-854C41F3CAE9}" destId="{FD473DB5-7051-4E6E-BED5-8D5B4479E1A9}" srcOrd="0" destOrd="0" parTransId="{D7EF67A0-4455-48AC-98CF-BE0D8CF5B04E}" sibTransId="{E157E71B-B6BA-46AD-A9AD-A167F72FFDB0}"/>
    <dgm:cxn modelId="{AFFDCEDB-A7F6-7F47-BFD5-3B71942AA732}" type="presOf" srcId="{FD473DB5-7051-4E6E-BED5-8D5B4479E1A9}" destId="{F5970FDF-88FF-4643-8B8C-4960E4C1AAC5}" srcOrd="0" destOrd="0" presId="urn:microsoft.com/office/officeart/2018/2/layout/IconVerticalSolidList"/>
    <dgm:cxn modelId="{AA816168-685A-5549-9635-AEA5133D49C3}" type="presParOf" srcId="{C3B2432B-6F85-4963-896D-459763FC1252}" destId="{4CA0D2A1-D228-47D3-83B9-5810D2BB7061}" srcOrd="0" destOrd="0" presId="urn:microsoft.com/office/officeart/2018/2/layout/IconVerticalSolidList"/>
    <dgm:cxn modelId="{EECE4FF3-20DE-3046-BCB8-009A7A001EE2}" type="presParOf" srcId="{4CA0D2A1-D228-47D3-83B9-5810D2BB7061}" destId="{2AE35EB8-19FD-4087-95BF-76EED07996EA}" srcOrd="0" destOrd="0" presId="urn:microsoft.com/office/officeart/2018/2/layout/IconVerticalSolidList"/>
    <dgm:cxn modelId="{52DB88E8-216B-E04A-9842-4B858E38CBAA}" type="presParOf" srcId="{4CA0D2A1-D228-47D3-83B9-5810D2BB7061}" destId="{0565800C-27A1-4B2A-8EA1-5C4B860508F1}" srcOrd="1" destOrd="0" presId="urn:microsoft.com/office/officeart/2018/2/layout/IconVerticalSolidList"/>
    <dgm:cxn modelId="{EF220587-2AE2-B44E-BEB3-9BED40E8CC64}" type="presParOf" srcId="{4CA0D2A1-D228-47D3-83B9-5810D2BB7061}" destId="{9D850299-E435-4AFD-BA94-2476AD65AA2A}" srcOrd="2" destOrd="0" presId="urn:microsoft.com/office/officeart/2018/2/layout/IconVerticalSolidList"/>
    <dgm:cxn modelId="{EFF22825-B109-4C4B-9B43-9C8DC1B74891}" type="presParOf" srcId="{4CA0D2A1-D228-47D3-83B9-5810D2BB7061}" destId="{F5970FDF-88FF-4643-8B8C-4960E4C1AAC5}" srcOrd="3" destOrd="0" presId="urn:microsoft.com/office/officeart/2018/2/layout/IconVerticalSolidList"/>
    <dgm:cxn modelId="{D8919731-4480-C74D-AEAC-88C8A753C8F7}" type="presParOf" srcId="{C3B2432B-6F85-4963-896D-459763FC1252}" destId="{FF46D8BC-6895-4FD5-92DE-3BE4065085E5}" srcOrd="1" destOrd="0" presId="urn:microsoft.com/office/officeart/2018/2/layout/IconVerticalSolidList"/>
    <dgm:cxn modelId="{B0DD8CCD-771C-5E4E-91A8-3FB3BE090A24}" type="presParOf" srcId="{C3B2432B-6F85-4963-896D-459763FC1252}" destId="{3AE5FB88-9CC7-4139-9738-FBC85FCF9A01}" srcOrd="2" destOrd="0" presId="urn:microsoft.com/office/officeart/2018/2/layout/IconVerticalSolidList"/>
    <dgm:cxn modelId="{78E44477-C322-584A-8CFD-9BCA5A2C8BAA}" type="presParOf" srcId="{3AE5FB88-9CC7-4139-9738-FBC85FCF9A01}" destId="{9491F20F-3659-42FB-B581-C4B18B3920E4}" srcOrd="0" destOrd="0" presId="urn:microsoft.com/office/officeart/2018/2/layout/IconVerticalSolidList"/>
    <dgm:cxn modelId="{BD8587FF-B5B4-B54C-9956-EC6DFD117C7E}" type="presParOf" srcId="{3AE5FB88-9CC7-4139-9738-FBC85FCF9A01}" destId="{07499DE0-C724-4471-BEC2-7A7EA855F508}" srcOrd="1" destOrd="0" presId="urn:microsoft.com/office/officeart/2018/2/layout/IconVerticalSolidList"/>
    <dgm:cxn modelId="{BAA4C089-337B-FD46-8073-29EB3D3EC3A4}" type="presParOf" srcId="{3AE5FB88-9CC7-4139-9738-FBC85FCF9A01}" destId="{D7760CAC-FE4A-4D9B-837D-105DFA598CBD}" srcOrd="2" destOrd="0" presId="urn:microsoft.com/office/officeart/2018/2/layout/IconVerticalSolidList"/>
    <dgm:cxn modelId="{30FB05D6-00FD-8141-84CC-AD16CDA67240}" type="presParOf" srcId="{3AE5FB88-9CC7-4139-9738-FBC85FCF9A01}" destId="{827DE2A0-FA53-47ED-94CB-DA5C39FF10B4}" srcOrd="3" destOrd="0" presId="urn:microsoft.com/office/officeart/2018/2/layout/IconVerticalSolidList"/>
    <dgm:cxn modelId="{E71528CA-CC36-184E-8942-AFAB154FF9A1}" type="presParOf" srcId="{C3B2432B-6F85-4963-896D-459763FC1252}" destId="{D6692218-E011-48D8-97F2-CE30AB3D0099}" srcOrd="3" destOrd="0" presId="urn:microsoft.com/office/officeart/2018/2/layout/IconVerticalSolidList"/>
    <dgm:cxn modelId="{B051C45C-8E57-0442-92B8-37B215850DBD}" type="presParOf" srcId="{C3B2432B-6F85-4963-896D-459763FC1252}" destId="{A3D2F8F3-9341-4946-96AE-F433195D63C1}" srcOrd="4" destOrd="0" presId="urn:microsoft.com/office/officeart/2018/2/layout/IconVerticalSolidList"/>
    <dgm:cxn modelId="{D1C661C7-5D2E-B54F-BC34-900AFC2AB730}" type="presParOf" srcId="{A3D2F8F3-9341-4946-96AE-F433195D63C1}" destId="{EF94B12D-A65A-4766-8114-5863BCB4A882}" srcOrd="0" destOrd="0" presId="urn:microsoft.com/office/officeart/2018/2/layout/IconVerticalSolidList"/>
    <dgm:cxn modelId="{3E27C6C7-B7F5-9A45-BF9E-C7BA9B70E27C}" type="presParOf" srcId="{A3D2F8F3-9341-4946-96AE-F433195D63C1}" destId="{185D9559-8FF8-4889-A68C-2D0B183857F1}" srcOrd="1" destOrd="0" presId="urn:microsoft.com/office/officeart/2018/2/layout/IconVerticalSolidList"/>
    <dgm:cxn modelId="{DD30AB7C-FB50-A34E-867D-38052A546DEE}" type="presParOf" srcId="{A3D2F8F3-9341-4946-96AE-F433195D63C1}" destId="{CEE997AA-4ECA-49F0-8704-099A00B7B551}" srcOrd="2" destOrd="0" presId="urn:microsoft.com/office/officeart/2018/2/layout/IconVerticalSolidList"/>
    <dgm:cxn modelId="{CF071B03-9CB5-184F-BE0B-B78F3A541532}" type="presParOf" srcId="{A3D2F8F3-9341-4946-96AE-F433195D63C1}" destId="{91C7315E-D25B-4F45-86DA-F24C08C47B54}" srcOrd="3" destOrd="0" presId="urn:microsoft.com/office/officeart/2018/2/layout/IconVerticalSolidList"/>
    <dgm:cxn modelId="{8C3A9F5A-77D0-6040-8DA1-0185BAA2A47E}" type="presParOf" srcId="{C3B2432B-6F85-4963-896D-459763FC1252}" destId="{F73E5439-3F97-4055-8B4B-C93DC50F6B0A}" srcOrd="5" destOrd="0" presId="urn:microsoft.com/office/officeart/2018/2/layout/IconVerticalSolidList"/>
    <dgm:cxn modelId="{CD604568-4E20-7B4E-A624-0452EC60C736}" type="presParOf" srcId="{C3B2432B-6F85-4963-896D-459763FC1252}" destId="{D4E02F83-6201-4A7F-8C53-A2018C4BDC2D}" srcOrd="6" destOrd="0" presId="urn:microsoft.com/office/officeart/2018/2/layout/IconVerticalSolidList"/>
    <dgm:cxn modelId="{2E5BEB4F-88DC-EE49-ADE3-2F28961D5C92}" type="presParOf" srcId="{D4E02F83-6201-4A7F-8C53-A2018C4BDC2D}" destId="{92CDA4C7-66EB-4A3C-AAB9-FBAC64F79837}" srcOrd="0" destOrd="0" presId="urn:microsoft.com/office/officeart/2018/2/layout/IconVerticalSolidList"/>
    <dgm:cxn modelId="{00ADAE68-4141-8249-8A40-73ED8C64FFA4}" type="presParOf" srcId="{D4E02F83-6201-4A7F-8C53-A2018C4BDC2D}" destId="{C94A5F34-59A0-4D26-B053-C09357469E59}" srcOrd="1" destOrd="0" presId="urn:microsoft.com/office/officeart/2018/2/layout/IconVerticalSolidList"/>
    <dgm:cxn modelId="{23989F0A-E987-3143-99EC-54F71B47A064}" type="presParOf" srcId="{D4E02F83-6201-4A7F-8C53-A2018C4BDC2D}" destId="{1F1A664D-5178-4DF4-8E20-429841FD07E1}" srcOrd="2" destOrd="0" presId="urn:microsoft.com/office/officeart/2018/2/layout/IconVerticalSolidList"/>
    <dgm:cxn modelId="{6B81A943-F620-EF43-A5D7-02E6667A5FEC}" type="presParOf" srcId="{D4E02F83-6201-4A7F-8C53-A2018C4BDC2D}" destId="{2202B477-D0AD-42A6-AB02-E0AD44513D8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43096D-0DA2-6F43-B437-A0764719D030}">
      <dsp:nvSpPr>
        <dsp:cNvPr id="0" name=""/>
        <dsp:cNvSpPr/>
      </dsp:nvSpPr>
      <dsp:spPr>
        <a:xfrm>
          <a:off x="0" y="0"/>
          <a:ext cx="5000124"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0A57AF4-A500-E240-B158-993D2F6D90E9}">
      <dsp:nvSpPr>
        <dsp:cNvPr id="0" name=""/>
        <dsp:cNvSpPr/>
      </dsp:nvSpPr>
      <dsp:spPr>
        <a:xfrm>
          <a:off x="0" y="0"/>
          <a:ext cx="5000124" cy="136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just" defTabSz="933450">
            <a:lnSpc>
              <a:spcPct val="90000"/>
            </a:lnSpc>
            <a:spcBef>
              <a:spcPct val="0"/>
            </a:spcBef>
            <a:spcAft>
              <a:spcPct val="35000"/>
            </a:spcAft>
            <a:buNone/>
          </a:pPr>
          <a:r>
            <a:rPr lang="en-US" sz="2100" kern="1200" dirty="0" err="1"/>
            <a:t>DNAtype</a:t>
          </a:r>
          <a:r>
            <a:rPr lang="en-US" sz="2100" kern="1200" dirty="0"/>
            <a:t>:  Denotes genomic composition with integer values representing various genomic types.</a:t>
          </a:r>
        </a:p>
      </dsp:txBody>
      <dsp:txXfrm>
        <a:off x="0" y="0"/>
        <a:ext cx="5000124" cy="1363480"/>
      </dsp:txXfrm>
    </dsp:sp>
    <dsp:sp modelId="{41F6FF91-5CB5-014E-8DC9-050ACF0C1721}">
      <dsp:nvSpPr>
        <dsp:cNvPr id="0" name=""/>
        <dsp:cNvSpPr/>
      </dsp:nvSpPr>
      <dsp:spPr>
        <a:xfrm>
          <a:off x="0" y="1363480"/>
          <a:ext cx="5000124" cy="0"/>
        </a:xfrm>
        <a:prstGeom prst="line">
          <a:avLst/>
        </a:prstGeom>
        <a:gradFill rotWithShape="0">
          <a:gsLst>
            <a:gs pos="0">
              <a:schemeClr val="accent2">
                <a:hueOff val="-485121"/>
                <a:satOff val="-27976"/>
                <a:lumOff val="2876"/>
                <a:alphaOff val="0"/>
                <a:satMod val="103000"/>
                <a:lumMod val="102000"/>
                <a:tint val="94000"/>
              </a:schemeClr>
            </a:gs>
            <a:gs pos="50000">
              <a:schemeClr val="accent2">
                <a:hueOff val="-485121"/>
                <a:satOff val="-27976"/>
                <a:lumOff val="2876"/>
                <a:alphaOff val="0"/>
                <a:satMod val="110000"/>
                <a:lumMod val="100000"/>
                <a:shade val="100000"/>
              </a:schemeClr>
            </a:gs>
            <a:gs pos="100000">
              <a:schemeClr val="accent2">
                <a:hueOff val="-485121"/>
                <a:satOff val="-27976"/>
                <a:lumOff val="2876"/>
                <a:alphaOff val="0"/>
                <a:lumMod val="99000"/>
                <a:satMod val="120000"/>
                <a:shade val="78000"/>
              </a:schemeClr>
            </a:gs>
          </a:gsLst>
          <a:lin ang="5400000" scaled="0"/>
        </a:gradFill>
        <a:ln w="6350" cap="flat" cmpd="sng" algn="ctr">
          <a:solidFill>
            <a:schemeClr val="accent2">
              <a:hueOff val="-485121"/>
              <a:satOff val="-27976"/>
              <a:lumOff val="287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F07354C-C9E3-9F4D-A3B7-98416321C7ED}">
      <dsp:nvSpPr>
        <dsp:cNvPr id="0" name=""/>
        <dsp:cNvSpPr/>
      </dsp:nvSpPr>
      <dsp:spPr>
        <a:xfrm>
          <a:off x="0" y="1363480"/>
          <a:ext cx="5000124" cy="136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just" defTabSz="933450">
            <a:lnSpc>
              <a:spcPct val="90000"/>
            </a:lnSpc>
            <a:spcBef>
              <a:spcPct val="0"/>
            </a:spcBef>
            <a:spcAft>
              <a:spcPct val="35000"/>
            </a:spcAft>
            <a:buNone/>
          </a:pPr>
          <a:r>
            <a:rPr lang="en-US" sz="2100" kern="1200" dirty="0" err="1"/>
            <a:t>SpeciesID</a:t>
          </a:r>
          <a:r>
            <a:rPr lang="en-US" sz="2100" kern="1200" dirty="0"/>
            <a:t>:  Unique identifier for each species entry.</a:t>
          </a:r>
        </a:p>
      </dsp:txBody>
      <dsp:txXfrm>
        <a:off x="0" y="1363480"/>
        <a:ext cx="5000124" cy="1363480"/>
      </dsp:txXfrm>
    </dsp:sp>
    <dsp:sp modelId="{CCC36D7E-454D-A942-A4B0-EDCFF0C482FB}">
      <dsp:nvSpPr>
        <dsp:cNvPr id="0" name=""/>
        <dsp:cNvSpPr/>
      </dsp:nvSpPr>
      <dsp:spPr>
        <a:xfrm>
          <a:off x="0" y="2726960"/>
          <a:ext cx="5000124" cy="0"/>
        </a:xfrm>
        <a:prstGeom prst="line">
          <a:avLst/>
        </a:prstGeom>
        <a:gradFill rotWithShape="0">
          <a:gsLst>
            <a:gs pos="0">
              <a:schemeClr val="accent2">
                <a:hueOff val="-970242"/>
                <a:satOff val="-55952"/>
                <a:lumOff val="5752"/>
                <a:alphaOff val="0"/>
                <a:satMod val="103000"/>
                <a:lumMod val="102000"/>
                <a:tint val="94000"/>
              </a:schemeClr>
            </a:gs>
            <a:gs pos="50000">
              <a:schemeClr val="accent2">
                <a:hueOff val="-970242"/>
                <a:satOff val="-55952"/>
                <a:lumOff val="5752"/>
                <a:alphaOff val="0"/>
                <a:satMod val="110000"/>
                <a:lumMod val="100000"/>
                <a:shade val="100000"/>
              </a:schemeClr>
            </a:gs>
            <a:gs pos="100000">
              <a:schemeClr val="accent2">
                <a:hueOff val="-970242"/>
                <a:satOff val="-55952"/>
                <a:lumOff val="5752"/>
                <a:alphaOff val="0"/>
                <a:lumMod val="99000"/>
                <a:satMod val="120000"/>
                <a:shade val="78000"/>
              </a:schemeClr>
            </a:gs>
          </a:gsLst>
          <a:lin ang="5400000" scaled="0"/>
        </a:gradFill>
        <a:ln w="6350" cap="flat" cmpd="sng" algn="ctr">
          <a:solidFill>
            <a:schemeClr val="accent2">
              <a:hueOff val="-970242"/>
              <a:satOff val="-55952"/>
              <a:lumOff val="57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92F3210-B98E-5A41-A443-3940B4E75F6D}">
      <dsp:nvSpPr>
        <dsp:cNvPr id="0" name=""/>
        <dsp:cNvSpPr/>
      </dsp:nvSpPr>
      <dsp:spPr>
        <a:xfrm>
          <a:off x="0" y="2726960"/>
          <a:ext cx="5000124" cy="136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just" defTabSz="933450">
            <a:lnSpc>
              <a:spcPct val="90000"/>
            </a:lnSpc>
            <a:spcBef>
              <a:spcPct val="0"/>
            </a:spcBef>
            <a:spcAft>
              <a:spcPct val="35000"/>
            </a:spcAft>
            <a:buNone/>
          </a:pPr>
          <a:r>
            <a:rPr lang="en-US" sz="2100" kern="1200" dirty="0" err="1"/>
            <a:t>Ncodons</a:t>
          </a:r>
          <a:r>
            <a:rPr lang="en-US" sz="2100" kern="1200" dirty="0"/>
            <a:t>:  Sum of codon numbers in an entry, representing the total codon count. </a:t>
          </a:r>
        </a:p>
      </dsp:txBody>
      <dsp:txXfrm>
        <a:off x="0" y="2726960"/>
        <a:ext cx="5000124" cy="1363480"/>
      </dsp:txXfrm>
    </dsp:sp>
    <dsp:sp modelId="{BB66B7A7-AC38-2143-8E2A-1E339A992A70}">
      <dsp:nvSpPr>
        <dsp:cNvPr id="0" name=""/>
        <dsp:cNvSpPr/>
      </dsp:nvSpPr>
      <dsp:spPr>
        <a:xfrm>
          <a:off x="0" y="4090440"/>
          <a:ext cx="5000124" cy="0"/>
        </a:xfrm>
        <a:prstGeom prst="line">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BA861B8-74B6-A64B-9024-E533BDDADAD3}">
      <dsp:nvSpPr>
        <dsp:cNvPr id="0" name=""/>
        <dsp:cNvSpPr/>
      </dsp:nvSpPr>
      <dsp:spPr>
        <a:xfrm>
          <a:off x="0" y="4090440"/>
          <a:ext cx="5000124" cy="136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just" defTabSz="933450">
            <a:lnSpc>
              <a:spcPct val="90000"/>
            </a:lnSpc>
            <a:spcBef>
              <a:spcPct val="0"/>
            </a:spcBef>
            <a:spcAft>
              <a:spcPct val="35000"/>
            </a:spcAft>
            <a:buNone/>
          </a:pPr>
          <a:r>
            <a:rPr lang="en-US" sz="2100" kern="1200" dirty="0" err="1"/>
            <a:t>SpeciesName</a:t>
          </a:r>
          <a:r>
            <a:rPr lang="en-US" sz="2100" kern="1200" dirty="0"/>
            <a:t>:  Descriptive label of species names. </a:t>
          </a:r>
          <a:br>
            <a:rPr lang="en-US" sz="2100" kern="1200" dirty="0"/>
          </a:br>
          <a:r>
            <a:rPr lang="en-US" sz="2100" kern="1200" dirty="0"/>
            <a:t>6-69: Codon frequencies for nucleotide bases recorded as floating-point numbers.</a:t>
          </a:r>
        </a:p>
      </dsp:txBody>
      <dsp:txXfrm>
        <a:off x="0" y="4090440"/>
        <a:ext cx="5000124" cy="1363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0977F-D1B4-E749-9D9E-E7914E8377C0}">
      <dsp:nvSpPr>
        <dsp:cNvPr id="0" name=""/>
        <dsp:cNvSpPr/>
      </dsp:nvSpPr>
      <dsp:spPr>
        <a:xfrm>
          <a:off x="0" y="0"/>
          <a:ext cx="6556696" cy="81166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Data Collection: </a:t>
          </a:r>
          <a:r>
            <a:rPr lang="en-US" sz="1500" kern="1200"/>
            <a:t>Gather the dataset containing DNA codon usage frequencies of diverse </a:t>
          </a:r>
          <a:br>
            <a:rPr lang="en-US" sz="1500" kern="1200"/>
          </a:br>
          <a:r>
            <a:rPr lang="en-US" sz="1500" kern="1200"/>
            <a:t>biological organisms. </a:t>
          </a:r>
        </a:p>
      </dsp:txBody>
      <dsp:txXfrm>
        <a:off x="23773" y="23773"/>
        <a:ext cx="5612256" cy="764123"/>
      </dsp:txXfrm>
    </dsp:sp>
    <dsp:sp modelId="{54A59B4F-2727-3F41-B657-2BEDC98BD580}">
      <dsp:nvSpPr>
        <dsp:cNvPr id="0" name=""/>
        <dsp:cNvSpPr/>
      </dsp:nvSpPr>
      <dsp:spPr>
        <a:xfrm>
          <a:off x="549123" y="959245"/>
          <a:ext cx="6556696" cy="81166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Data Preprocessing: </a:t>
          </a:r>
          <a:r>
            <a:rPr lang="en-US" sz="1500" kern="1200"/>
            <a:t>Handle missing values, normalize codon frequencies, and encode </a:t>
          </a:r>
          <a:br>
            <a:rPr lang="en-US" sz="1500" kern="1200"/>
          </a:br>
          <a:r>
            <a:rPr lang="en-US" sz="1500" kern="1200"/>
            <a:t>categorical features like kingdom and DNA type. </a:t>
          </a:r>
        </a:p>
      </dsp:txBody>
      <dsp:txXfrm>
        <a:off x="572896" y="983018"/>
        <a:ext cx="5432442" cy="764123"/>
      </dsp:txXfrm>
    </dsp:sp>
    <dsp:sp modelId="{0A64CD4C-2A38-8548-A15F-E0BC8E67A16F}">
      <dsp:nvSpPr>
        <dsp:cNvPr id="0" name=""/>
        <dsp:cNvSpPr/>
      </dsp:nvSpPr>
      <dsp:spPr>
        <a:xfrm>
          <a:off x="1090050" y="1918490"/>
          <a:ext cx="6556696" cy="81166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Feature Selection: </a:t>
          </a:r>
          <a:r>
            <a:rPr lang="en-US" sz="1500" kern="1200"/>
            <a:t>Identify relevant features for classification and clustering tasks, </a:t>
          </a:r>
          <a:br>
            <a:rPr lang="en-US" sz="1500" kern="1200"/>
          </a:br>
          <a:r>
            <a:rPr lang="en-US" sz="1500" kern="1200"/>
            <a:t>focusing on genotype, behavior, and treatment.</a:t>
          </a:r>
        </a:p>
      </dsp:txBody>
      <dsp:txXfrm>
        <a:off x="1113823" y="1942263"/>
        <a:ext cx="5440638" cy="764123"/>
      </dsp:txXfrm>
    </dsp:sp>
    <dsp:sp modelId="{DA946CEA-C7F7-5A44-A329-1493CD367215}">
      <dsp:nvSpPr>
        <dsp:cNvPr id="0" name=""/>
        <dsp:cNvSpPr/>
      </dsp:nvSpPr>
      <dsp:spPr>
        <a:xfrm>
          <a:off x="1639174" y="2877735"/>
          <a:ext cx="6556696" cy="81166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Model Selection: </a:t>
          </a:r>
          <a:r>
            <a:rPr lang="en-US" sz="1500" kern="1200"/>
            <a:t>Choose suitable machine learning algorithms – Ours is classification problem, so we have chosen </a:t>
          </a:r>
          <a:r>
            <a:rPr lang="en-US" sz="1500" b="0" i="0" kern="1200" baseline="0"/>
            <a:t>Multiclass Logistic regression and KNN.</a:t>
          </a:r>
          <a:endParaRPr lang="en-US" sz="1500" kern="1200"/>
        </a:p>
      </dsp:txBody>
      <dsp:txXfrm>
        <a:off x="1662947" y="2901508"/>
        <a:ext cx="5432442" cy="764123"/>
      </dsp:txXfrm>
    </dsp:sp>
    <dsp:sp modelId="{2C8ED90A-2577-CF42-80E9-8488ACB59A75}">
      <dsp:nvSpPr>
        <dsp:cNvPr id="0" name=""/>
        <dsp:cNvSpPr/>
      </dsp:nvSpPr>
      <dsp:spPr>
        <a:xfrm>
          <a:off x="6029111" y="621664"/>
          <a:ext cx="527584" cy="52758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147817" y="621664"/>
        <a:ext cx="290172" cy="397007"/>
      </dsp:txXfrm>
    </dsp:sp>
    <dsp:sp modelId="{B1379193-869A-2D43-9740-780716667563}">
      <dsp:nvSpPr>
        <dsp:cNvPr id="0" name=""/>
        <dsp:cNvSpPr/>
      </dsp:nvSpPr>
      <dsp:spPr>
        <a:xfrm>
          <a:off x="6578235" y="1580910"/>
          <a:ext cx="527584" cy="527584"/>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696941" y="1580910"/>
        <a:ext cx="290172" cy="397007"/>
      </dsp:txXfrm>
    </dsp:sp>
    <dsp:sp modelId="{8267915A-3013-F74A-BC8C-71F204C3D258}">
      <dsp:nvSpPr>
        <dsp:cNvPr id="0" name=""/>
        <dsp:cNvSpPr/>
      </dsp:nvSpPr>
      <dsp:spPr>
        <a:xfrm>
          <a:off x="7119162" y="2540155"/>
          <a:ext cx="527584" cy="527584"/>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37868" y="2540155"/>
        <a:ext cx="290172" cy="3970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60E8C-DDB8-354C-B343-1AF1DDE902BB}">
      <dsp:nvSpPr>
        <dsp:cNvPr id="0" name=""/>
        <dsp:cNvSpPr/>
      </dsp:nvSpPr>
      <dsp:spPr>
        <a:xfrm>
          <a:off x="0" y="0"/>
          <a:ext cx="6556696" cy="81166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Model Training: </a:t>
          </a:r>
          <a:r>
            <a:rPr lang="en-US" sz="1400" kern="1200"/>
            <a:t>Train the selected models on the dataset, splitting it into training and </a:t>
          </a:r>
          <a:br>
            <a:rPr lang="en-US" sz="1400" kern="1200"/>
          </a:br>
          <a:r>
            <a:rPr lang="en-US" sz="1400" kern="1200"/>
            <a:t>testing sets.</a:t>
          </a:r>
        </a:p>
      </dsp:txBody>
      <dsp:txXfrm>
        <a:off x="23773" y="23773"/>
        <a:ext cx="5612256" cy="764123"/>
      </dsp:txXfrm>
    </dsp:sp>
    <dsp:sp modelId="{A3A76547-9F08-704C-BD4D-07BFA0CA660C}">
      <dsp:nvSpPr>
        <dsp:cNvPr id="0" name=""/>
        <dsp:cNvSpPr/>
      </dsp:nvSpPr>
      <dsp:spPr>
        <a:xfrm>
          <a:off x="549123" y="959245"/>
          <a:ext cx="6556696" cy="81166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Model Evaluation: </a:t>
          </a:r>
          <a:r>
            <a:rPr lang="en-US" sz="1400" kern="1200"/>
            <a:t>Evaluate model performance using metrics like accuracy, precision, </a:t>
          </a:r>
          <a:br>
            <a:rPr lang="en-US" sz="1400" kern="1200"/>
          </a:br>
          <a:r>
            <a:rPr lang="en-US" sz="1400" kern="1200"/>
            <a:t>recall, and F1 score to assess classification and clustering results. </a:t>
          </a:r>
        </a:p>
      </dsp:txBody>
      <dsp:txXfrm>
        <a:off x="572896" y="983018"/>
        <a:ext cx="5432442" cy="764123"/>
      </dsp:txXfrm>
    </dsp:sp>
    <dsp:sp modelId="{4A336283-9700-064C-9E4D-64DCDD1A329B}">
      <dsp:nvSpPr>
        <dsp:cNvPr id="0" name=""/>
        <dsp:cNvSpPr/>
      </dsp:nvSpPr>
      <dsp:spPr>
        <a:xfrm>
          <a:off x="1090050" y="1918490"/>
          <a:ext cx="6556696" cy="81166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Feature Importance Analysis: </a:t>
          </a:r>
          <a:r>
            <a:rPr lang="en-US" sz="1400" kern="1200"/>
            <a:t>Determine key proteins or codons that play a significant </a:t>
          </a:r>
          <a:br>
            <a:rPr lang="en-US" sz="1400" kern="1200"/>
          </a:br>
          <a:r>
            <a:rPr lang="en-US" sz="1400" kern="1200"/>
            <a:t>role in discriminating between different classes of biological organisms. </a:t>
          </a:r>
        </a:p>
      </dsp:txBody>
      <dsp:txXfrm>
        <a:off x="1113823" y="1942263"/>
        <a:ext cx="5440638" cy="764123"/>
      </dsp:txXfrm>
    </dsp:sp>
    <dsp:sp modelId="{18DBEF56-5A6A-764F-97D3-940DE29E6151}">
      <dsp:nvSpPr>
        <dsp:cNvPr id="0" name=""/>
        <dsp:cNvSpPr/>
      </dsp:nvSpPr>
      <dsp:spPr>
        <a:xfrm>
          <a:off x="1639174" y="2877735"/>
          <a:ext cx="6556696" cy="81166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Results Interpretation: </a:t>
          </a:r>
          <a:r>
            <a:rPr lang="en-US" sz="1400" kern="1200"/>
            <a:t>Interpret findings to understand the biological significance of </a:t>
          </a:r>
          <a:br>
            <a:rPr lang="en-US" sz="1400" kern="1200"/>
          </a:br>
          <a:r>
            <a:rPr lang="en-US" sz="1400" kern="1200"/>
            <a:t>identified patterns and relationships among diverse organisms.</a:t>
          </a:r>
        </a:p>
      </dsp:txBody>
      <dsp:txXfrm>
        <a:off x="1662947" y="2901508"/>
        <a:ext cx="5432442" cy="764123"/>
      </dsp:txXfrm>
    </dsp:sp>
    <dsp:sp modelId="{5C63590D-8729-C544-91E6-BDEF21C56AB8}">
      <dsp:nvSpPr>
        <dsp:cNvPr id="0" name=""/>
        <dsp:cNvSpPr/>
      </dsp:nvSpPr>
      <dsp:spPr>
        <a:xfrm>
          <a:off x="6029111" y="621664"/>
          <a:ext cx="527584" cy="52758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147817" y="621664"/>
        <a:ext cx="290172" cy="397007"/>
      </dsp:txXfrm>
    </dsp:sp>
    <dsp:sp modelId="{468C6F2D-9EDA-844E-B587-88DC478E6C1F}">
      <dsp:nvSpPr>
        <dsp:cNvPr id="0" name=""/>
        <dsp:cNvSpPr/>
      </dsp:nvSpPr>
      <dsp:spPr>
        <a:xfrm>
          <a:off x="6578235" y="1580910"/>
          <a:ext cx="527584" cy="527584"/>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696941" y="1580910"/>
        <a:ext cx="290172" cy="397007"/>
      </dsp:txXfrm>
    </dsp:sp>
    <dsp:sp modelId="{880CFE00-64AE-8848-95D1-B9B05725B3AA}">
      <dsp:nvSpPr>
        <dsp:cNvPr id="0" name=""/>
        <dsp:cNvSpPr/>
      </dsp:nvSpPr>
      <dsp:spPr>
        <a:xfrm>
          <a:off x="7119162" y="2540155"/>
          <a:ext cx="527584" cy="527584"/>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37868" y="2540155"/>
        <a:ext cx="290172" cy="397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E35EB8-19FD-4087-95BF-76EED07996EA}">
      <dsp:nvSpPr>
        <dsp:cNvPr id="0" name=""/>
        <dsp:cNvSpPr/>
      </dsp:nvSpPr>
      <dsp:spPr>
        <a:xfrm>
          <a:off x="0" y="2319"/>
          <a:ext cx="4683949"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65800C-27A1-4B2A-8EA1-5C4B860508F1}">
      <dsp:nvSpPr>
        <dsp:cNvPr id="0" name=""/>
        <dsp:cNvSpPr/>
      </dsp:nvSpPr>
      <dsp:spPr>
        <a:xfrm>
          <a:off x="355657" y="266858"/>
          <a:ext cx="646650" cy="64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970FDF-88FF-4643-8B8C-4960E4C1AAC5}">
      <dsp:nvSpPr>
        <dsp:cNvPr id="0" name=""/>
        <dsp:cNvSpPr/>
      </dsp:nvSpPr>
      <dsp:spPr>
        <a:xfrm>
          <a:off x="1357965" y="2319"/>
          <a:ext cx="3325983"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622300">
            <a:lnSpc>
              <a:spcPct val="100000"/>
            </a:lnSpc>
            <a:spcBef>
              <a:spcPct val="0"/>
            </a:spcBef>
            <a:spcAft>
              <a:spcPct val="35000"/>
            </a:spcAft>
            <a:buNone/>
          </a:pPr>
          <a:r>
            <a:rPr lang="en-US" sz="1400" kern="1200"/>
            <a:t>Deep learning models can also be tried for prediction.</a:t>
          </a:r>
        </a:p>
      </dsp:txBody>
      <dsp:txXfrm>
        <a:off x="1357965" y="2319"/>
        <a:ext cx="3325983" cy="1175727"/>
      </dsp:txXfrm>
    </dsp:sp>
    <dsp:sp modelId="{9491F20F-3659-42FB-B581-C4B18B3920E4}">
      <dsp:nvSpPr>
        <dsp:cNvPr id="0" name=""/>
        <dsp:cNvSpPr/>
      </dsp:nvSpPr>
      <dsp:spPr>
        <a:xfrm>
          <a:off x="0" y="1471979"/>
          <a:ext cx="4683949"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499DE0-C724-4471-BEC2-7A7EA855F508}">
      <dsp:nvSpPr>
        <dsp:cNvPr id="0" name=""/>
        <dsp:cNvSpPr/>
      </dsp:nvSpPr>
      <dsp:spPr>
        <a:xfrm>
          <a:off x="355657" y="1736518"/>
          <a:ext cx="646650" cy="646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7DE2A0-FA53-47ED-94CB-DA5C39FF10B4}">
      <dsp:nvSpPr>
        <dsp:cNvPr id="0" name=""/>
        <dsp:cNvSpPr/>
      </dsp:nvSpPr>
      <dsp:spPr>
        <a:xfrm>
          <a:off x="1357965" y="1471979"/>
          <a:ext cx="3325983"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622300">
            <a:lnSpc>
              <a:spcPct val="100000"/>
            </a:lnSpc>
            <a:spcBef>
              <a:spcPct val="0"/>
            </a:spcBef>
            <a:spcAft>
              <a:spcPct val="35000"/>
            </a:spcAft>
            <a:buNone/>
          </a:pPr>
          <a:r>
            <a:rPr lang="en-US" sz="1400" kern="1200"/>
            <a:t>Custom models can be improved further to increase predictions.</a:t>
          </a:r>
        </a:p>
      </dsp:txBody>
      <dsp:txXfrm>
        <a:off x="1357965" y="1471979"/>
        <a:ext cx="3325983" cy="1175727"/>
      </dsp:txXfrm>
    </dsp:sp>
    <dsp:sp modelId="{EF94B12D-A65A-4766-8114-5863BCB4A882}">
      <dsp:nvSpPr>
        <dsp:cNvPr id="0" name=""/>
        <dsp:cNvSpPr/>
      </dsp:nvSpPr>
      <dsp:spPr>
        <a:xfrm>
          <a:off x="0" y="2941639"/>
          <a:ext cx="4683949"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5D9559-8FF8-4889-A68C-2D0B183857F1}">
      <dsp:nvSpPr>
        <dsp:cNvPr id="0" name=""/>
        <dsp:cNvSpPr/>
      </dsp:nvSpPr>
      <dsp:spPr>
        <a:xfrm>
          <a:off x="355657" y="3206178"/>
          <a:ext cx="646650" cy="64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C7315E-D25B-4F45-86DA-F24C08C47B54}">
      <dsp:nvSpPr>
        <dsp:cNvPr id="0" name=""/>
        <dsp:cNvSpPr/>
      </dsp:nvSpPr>
      <dsp:spPr>
        <a:xfrm>
          <a:off x="1357965" y="2941639"/>
          <a:ext cx="3325983"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622300">
            <a:lnSpc>
              <a:spcPct val="100000"/>
            </a:lnSpc>
            <a:spcBef>
              <a:spcPct val="0"/>
            </a:spcBef>
            <a:spcAft>
              <a:spcPct val="35000"/>
            </a:spcAft>
            <a:buNone/>
          </a:pPr>
          <a:r>
            <a:rPr lang="en-US" sz="1400" kern="1200"/>
            <a:t>Some new features can be engineered.</a:t>
          </a:r>
        </a:p>
      </dsp:txBody>
      <dsp:txXfrm>
        <a:off x="1357965" y="2941639"/>
        <a:ext cx="3325983" cy="1175727"/>
      </dsp:txXfrm>
    </dsp:sp>
    <dsp:sp modelId="{92CDA4C7-66EB-4A3C-AAB9-FBAC64F79837}">
      <dsp:nvSpPr>
        <dsp:cNvPr id="0" name=""/>
        <dsp:cNvSpPr/>
      </dsp:nvSpPr>
      <dsp:spPr>
        <a:xfrm>
          <a:off x="0" y="4411299"/>
          <a:ext cx="4683949"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4A5F34-59A0-4D26-B053-C09357469E59}">
      <dsp:nvSpPr>
        <dsp:cNvPr id="0" name=""/>
        <dsp:cNvSpPr/>
      </dsp:nvSpPr>
      <dsp:spPr>
        <a:xfrm>
          <a:off x="355657" y="4675838"/>
          <a:ext cx="646650" cy="6466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02B477-D0AD-42A6-AB02-E0AD44513D8D}">
      <dsp:nvSpPr>
        <dsp:cNvPr id="0" name=""/>
        <dsp:cNvSpPr/>
      </dsp:nvSpPr>
      <dsp:spPr>
        <a:xfrm>
          <a:off x="1357965" y="4411299"/>
          <a:ext cx="3325983"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622300">
            <a:lnSpc>
              <a:spcPct val="100000"/>
            </a:lnSpc>
            <a:spcBef>
              <a:spcPct val="0"/>
            </a:spcBef>
            <a:spcAft>
              <a:spcPct val="35000"/>
            </a:spcAft>
            <a:buNone/>
          </a:pPr>
          <a:r>
            <a:rPr lang="en-US" sz="1400" kern="1200"/>
            <a:t>Instead of two different models for each task, we may also use a single model for the prediction of both DNA type and Kingdom.</a:t>
          </a:r>
        </a:p>
      </dsp:txBody>
      <dsp:txXfrm>
        <a:off x="1357965" y="4411299"/>
        <a:ext cx="3325983" cy="117572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97645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37458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3632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2446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52709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16472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92174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28969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93237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179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70228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940703532"/>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52297" y="502020"/>
            <a:ext cx="5240202" cy="1642970"/>
          </a:xfrm>
        </p:spPr>
        <p:txBody>
          <a:bodyPr vert="horz" lIns="91440" tIns="45720" rIns="91440" bIns="45720" rtlCol="0" anchor="b">
            <a:normAutofit/>
          </a:bodyPr>
          <a:lstStyle/>
          <a:p>
            <a:pPr algn="l"/>
            <a:r>
              <a:rPr lang="en-US" sz="2500" b="0" u="sng" kern="1200" dirty="0">
                <a:solidFill>
                  <a:schemeClr val="tx1"/>
                </a:solidFill>
                <a:latin typeface="+mj-lt"/>
                <a:ea typeface="+mj-ea"/>
                <a:cs typeface="+mj-cs"/>
              </a:rPr>
              <a:t>Introduction to Data Science</a:t>
            </a:r>
            <a:br>
              <a:rPr lang="en-US" sz="2500" b="0" u="sng" kern="1200" dirty="0">
                <a:solidFill>
                  <a:schemeClr val="tx1"/>
                </a:solidFill>
                <a:latin typeface="+mj-lt"/>
                <a:ea typeface="+mj-ea"/>
                <a:cs typeface="+mj-cs"/>
              </a:rPr>
            </a:br>
            <a:br>
              <a:rPr lang="en-US" sz="2500" b="0" u="sng" kern="1200" dirty="0">
                <a:solidFill>
                  <a:schemeClr val="tx1"/>
                </a:solidFill>
                <a:latin typeface="+mj-lt"/>
                <a:ea typeface="+mj-ea"/>
                <a:cs typeface="+mj-cs"/>
              </a:rPr>
            </a:br>
            <a:r>
              <a:rPr lang="en-US" sz="2500" b="0" u="sng" kern="1200" dirty="0">
                <a:solidFill>
                  <a:schemeClr val="tx1"/>
                </a:solidFill>
                <a:latin typeface="+mj-lt"/>
                <a:ea typeface="+mj-ea"/>
                <a:cs typeface="+mj-cs"/>
              </a:rPr>
              <a:t>FINAL PROJECT - </a:t>
            </a:r>
            <a:r>
              <a:rPr lang="en-US" sz="2500" b="1" u="sng" kern="1200" dirty="0">
                <a:solidFill>
                  <a:schemeClr val="tx1"/>
                </a:solidFill>
                <a:latin typeface="+mj-lt"/>
                <a:ea typeface="+mj-ea"/>
                <a:cs typeface="+mj-cs"/>
              </a:rPr>
              <a:t>CODON USAGE</a:t>
            </a:r>
          </a:p>
        </p:txBody>
      </p:sp>
      <p:sp>
        <p:nvSpPr>
          <p:cNvPr id="3" name="Subtitle 2"/>
          <p:cNvSpPr>
            <a:spLocks noGrp="1"/>
          </p:cNvSpPr>
          <p:nvPr>
            <p:ph type="subTitle" idx="1"/>
          </p:nvPr>
        </p:nvSpPr>
        <p:spPr>
          <a:xfrm>
            <a:off x="858692" y="3276600"/>
            <a:ext cx="3986392" cy="2664377"/>
          </a:xfrm>
        </p:spPr>
        <p:txBody>
          <a:bodyPr vert="horz" lIns="91440" tIns="45720" rIns="91440" bIns="45720" rtlCol="0" anchor="t">
            <a:normAutofit/>
          </a:bodyPr>
          <a:lstStyle/>
          <a:p>
            <a:pPr algn="l"/>
            <a:endParaRPr lang="en-US" sz="1700" dirty="0"/>
          </a:p>
        </p:txBody>
      </p:sp>
      <p:sp>
        <p:nvSpPr>
          <p:cNvPr id="28" name="Rectangle 27">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5"/>
            <a:ext cx="306939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
            <a:ext cx="306939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2"/>
            <a:ext cx="3051501"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0"/>
            <a:ext cx="2708601"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Video 4" descr="3D Glass Rendering Of Chemical Compounds">
            <a:extLst>
              <a:ext uri="{FF2B5EF4-FFF2-40B4-BE49-F238E27FC236}">
                <a16:creationId xmlns:a16="http://schemas.microsoft.com/office/drawing/2014/main" id="{594DE49E-FC06-A1D9-E881-EDF4BDAE443E}"/>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20027" r="4759" b="-1"/>
          <a:stretch/>
        </p:blipFill>
        <p:spPr>
          <a:xfrm>
            <a:off x="5306975" y="2275311"/>
            <a:ext cx="3127897" cy="23392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467600" cy="838200"/>
          </a:xfrm>
        </p:spPr>
        <p:txBody>
          <a:bodyPr/>
          <a:lstStyle/>
          <a:p>
            <a:r>
              <a:rPr lang="en-US" b="1" u="sng" dirty="0"/>
              <a:t>Exploratory Data Analysis</a:t>
            </a:r>
          </a:p>
        </p:txBody>
      </p:sp>
      <p:sp>
        <p:nvSpPr>
          <p:cNvPr id="7" name="TextBox 6">
            <a:extLst>
              <a:ext uri="{FF2B5EF4-FFF2-40B4-BE49-F238E27FC236}">
                <a16:creationId xmlns:a16="http://schemas.microsoft.com/office/drawing/2014/main" id="{BDF4A056-B83E-AEFC-C9A8-DA41B294545C}"/>
              </a:ext>
            </a:extLst>
          </p:cNvPr>
          <p:cNvSpPr txBox="1"/>
          <p:nvPr/>
        </p:nvSpPr>
        <p:spPr>
          <a:xfrm>
            <a:off x="1219200" y="3657600"/>
            <a:ext cx="2955203" cy="307777"/>
          </a:xfrm>
          <a:prstGeom prst="rect">
            <a:avLst/>
          </a:prstGeom>
          <a:noFill/>
        </p:spPr>
        <p:txBody>
          <a:bodyPr wrap="square" rtlCol="0">
            <a:spAutoFit/>
          </a:bodyPr>
          <a:lstStyle/>
          <a:p>
            <a:r>
              <a:rPr lang="en-US" sz="1400" dirty="0"/>
              <a:t>Fig:1 – Kingdom frequency Count</a:t>
            </a:r>
          </a:p>
        </p:txBody>
      </p:sp>
      <p:sp>
        <p:nvSpPr>
          <p:cNvPr id="8" name="TextBox 7">
            <a:extLst>
              <a:ext uri="{FF2B5EF4-FFF2-40B4-BE49-F238E27FC236}">
                <a16:creationId xmlns:a16="http://schemas.microsoft.com/office/drawing/2014/main" id="{20415511-9814-78F9-74C7-6FBBF56B1AB9}"/>
              </a:ext>
            </a:extLst>
          </p:cNvPr>
          <p:cNvSpPr txBox="1"/>
          <p:nvPr/>
        </p:nvSpPr>
        <p:spPr>
          <a:xfrm>
            <a:off x="4494835" y="6248400"/>
            <a:ext cx="4267200" cy="307777"/>
          </a:xfrm>
          <a:prstGeom prst="rect">
            <a:avLst/>
          </a:prstGeom>
          <a:noFill/>
        </p:spPr>
        <p:txBody>
          <a:bodyPr wrap="square" rtlCol="0">
            <a:spAutoFit/>
          </a:bodyPr>
          <a:lstStyle/>
          <a:p>
            <a:r>
              <a:rPr lang="en-US" sz="1400" dirty="0"/>
              <a:t>Fig:2 – Distribution of codons by Kingdom name</a:t>
            </a:r>
          </a:p>
        </p:txBody>
      </p:sp>
      <p:pic>
        <p:nvPicPr>
          <p:cNvPr id="3" name="Picture 2">
            <a:extLst>
              <a:ext uri="{FF2B5EF4-FFF2-40B4-BE49-F238E27FC236}">
                <a16:creationId xmlns:a16="http://schemas.microsoft.com/office/drawing/2014/main" id="{D34FD43C-D529-86D4-2934-42CDD0FBF260}"/>
              </a:ext>
            </a:extLst>
          </p:cNvPr>
          <p:cNvPicPr>
            <a:picLocks noChangeAspect="1"/>
          </p:cNvPicPr>
          <p:nvPr/>
        </p:nvPicPr>
        <p:blipFill>
          <a:blip r:embed="rId2"/>
          <a:stretch>
            <a:fillRect/>
          </a:stretch>
        </p:blipFill>
        <p:spPr>
          <a:xfrm>
            <a:off x="276326" y="1066801"/>
            <a:ext cx="4693274" cy="2621666"/>
          </a:xfrm>
          <a:prstGeom prst="rect">
            <a:avLst/>
          </a:prstGeom>
        </p:spPr>
      </p:pic>
      <p:pic>
        <p:nvPicPr>
          <p:cNvPr id="4" name="Picture 3">
            <a:extLst>
              <a:ext uri="{FF2B5EF4-FFF2-40B4-BE49-F238E27FC236}">
                <a16:creationId xmlns:a16="http://schemas.microsoft.com/office/drawing/2014/main" id="{6A4892E9-A113-A98D-45A7-08E9BB15B72B}"/>
              </a:ext>
            </a:extLst>
          </p:cNvPr>
          <p:cNvPicPr>
            <a:picLocks noChangeAspect="1"/>
          </p:cNvPicPr>
          <p:nvPr/>
        </p:nvPicPr>
        <p:blipFill>
          <a:blip r:embed="rId3"/>
          <a:stretch>
            <a:fillRect/>
          </a:stretch>
        </p:blipFill>
        <p:spPr>
          <a:xfrm>
            <a:off x="4095770" y="3754541"/>
            <a:ext cx="4666265" cy="2475744"/>
          </a:xfrm>
          <a:prstGeom prst="rect">
            <a:avLst/>
          </a:prstGeom>
        </p:spPr>
      </p:pic>
      <p:sp>
        <p:nvSpPr>
          <p:cNvPr id="5" name="TextBox 4">
            <a:extLst>
              <a:ext uri="{FF2B5EF4-FFF2-40B4-BE49-F238E27FC236}">
                <a16:creationId xmlns:a16="http://schemas.microsoft.com/office/drawing/2014/main" id="{E19C6723-1260-0E92-8141-7C8DFCE480BA}"/>
              </a:ext>
            </a:extLst>
          </p:cNvPr>
          <p:cNvSpPr txBox="1"/>
          <p:nvPr/>
        </p:nvSpPr>
        <p:spPr>
          <a:xfrm>
            <a:off x="1447800" y="4343400"/>
            <a:ext cx="1905000" cy="1754326"/>
          </a:xfrm>
          <a:prstGeom prst="rect">
            <a:avLst/>
          </a:prstGeom>
          <a:noFill/>
        </p:spPr>
        <p:txBody>
          <a:bodyPr wrap="square" rtlCol="0">
            <a:spAutoFit/>
          </a:bodyPr>
          <a:lstStyle/>
          <a:p>
            <a:r>
              <a:rPr lang="en-US" dirty="0">
                <a:solidFill>
                  <a:srgbClr val="107902"/>
                </a:solidFill>
                <a:effectLst/>
                <a:latin typeface="Cochin" panose="02000603020000020003" pitchFamily="2" charset="0"/>
              </a:rPr>
              <a:t>6</a:t>
            </a:r>
            <a:r>
              <a:rPr lang="en-US" dirty="0">
                <a:solidFill>
                  <a:srgbClr val="074099"/>
                </a:solidFill>
                <a:effectLst/>
                <a:latin typeface="Cochin" panose="02000603020000020003" pitchFamily="2" charset="0"/>
              </a:rPr>
              <a:t>:</a:t>
            </a:r>
            <a:r>
              <a:rPr lang="en-US" dirty="0">
                <a:solidFill>
                  <a:srgbClr val="191919"/>
                </a:solidFill>
                <a:effectLst/>
                <a:latin typeface="Cochin" panose="02000603020000020003" pitchFamily="2" charset="0"/>
              </a:rPr>
              <a:t> </a:t>
            </a:r>
            <a:r>
              <a:rPr lang="en-US" dirty="0">
                <a:solidFill>
                  <a:srgbClr val="A90E1A"/>
                </a:solidFill>
                <a:effectLst/>
                <a:latin typeface="Cochin" panose="02000603020000020003" pitchFamily="2" charset="0"/>
              </a:rPr>
              <a:t>vertebrate</a:t>
            </a:r>
          </a:p>
          <a:p>
            <a:r>
              <a:rPr lang="en-US" dirty="0">
                <a:solidFill>
                  <a:srgbClr val="107902"/>
                </a:solidFill>
                <a:effectLst/>
                <a:latin typeface="Cochin" panose="02000603020000020003" pitchFamily="2" charset="0"/>
              </a:rPr>
              <a:t>7</a:t>
            </a:r>
            <a:r>
              <a:rPr lang="en-US" dirty="0">
                <a:solidFill>
                  <a:srgbClr val="074099"/>
                </a:solidFill>
                <a:effectLst/>
                <a:latin typeface="Cochin" panose="02000603020000020003" pitchFamily="2" charset="0"/>
              </a:rPr>
              <a:t>:</a:t>
            </a:r>
            <a:r>
              <a:rPr lang="en-US" dirty="0">
                <a:solidFill>
                  <a:srgbClr val="191919"/>
                </a:solidFill>
                <a:effectLst/>
                <a:latin typeface="Cochin" panose="02000603020000020003" pitchFamily="2" charset="0"/>
              </a:rPr>
              <a:t> </a:t>
            </a:r>
            <a:r>
              <a:rPr lang="en-US" dirty="0">
                <a:solidFill>
                  <a:srgbClr val="A90E1A"/>
                </a:solidFill>
                <a:effectLst/>
                <a:latin typeface="Cochin" panose="02000603020000020003" pitchFamily="2" charset="0"/>
              </a:rPr>
              <a:t>mammal</a:t>
            </a:r>
          </a:p>
          <a:p>
            <a:r>
              <a:rPr lang="en-US" dirty="0">
                <a:solidFill>
                  <a:srgbClr val="107902"/>
                </a:solidFill>
                <a:effectLst/>
                <a:latin typeface="Cochin" panose="02000603020000020003" pitchFamily="2" charset="0"/>
              </a:rPr>
              <a:t>8</a:t>
            </a:r>
            <a:r>
              <a:rPr lang="en-US" dirty="0">
                <a:solidFill>
                  <a:srgbClr val="074099"/>
                </a:solidFill>
                <a:effectLst/>
                <a:latin typeface="Cochin" panose="02000603020000020003" pitchFamily="2" charset="0"/>
              </a:rPr>
              <a:t>:</a:t>
            </a:r>
            <a:r>
              <a:rPr lang="en-US" dirty="0">
                <a:solidFill>
                  <a:srgbClr val="191919"/>
                </a:solidFill>
                <a:effectLst/>
                <a:latin typeface="Cochin" panose="02000603020000020003" pitchFamily="2" charset="0"/>
              </a:rPr>
              <a:t> </a:t>
            </a:r>
            <a:r>
              <a:rPr lang="en-US" dirty="0">
                <a:solidFill>
                  <a:srgbClr val="A90E1A"/>
                </a:solidFill>
                <a:effectLst/>
                <a:latin typeface="Cochin" panose="02000603020000020003" pitchFamily="2" charset="0"/>
              </a:rPr>
              <a:t>rodent</a:t>
            </a:r>
          </a:p>
          <a:p>
            <a:r>
              <a:rPr lang="en-US" dirty="0">
                <a:solidFill>
                  <a:srgbClr val="107902"/>
                </a:solidFill>
                <a:effectLst/>
                <a:latin typeface="Cochin" panose="02000603020000020003" pitchFamily="2" charset="0"/>
              </a:rPr>
              <a:t>9</a:t>
            </a:r>
            <a:r>
              <a:rPr lang="en-US" dirty="0">
                <a:solidFill>
                  <a:srgbClr val="074099"/>
                </a:solidFill>
                <a:effectLst/>
                <a:latin typeface="Cochin" panose="02000603020000020003" pitchFamily="2" charset="0"/>
              </a:rPr>
              <a:t>:</a:t>
            </a:r>
            <a:r>
              <a:rPr lang="en-US" dirty="0">
                <a:solidFill>
                  <a:srgbClr val="191919"/>
                </a:solidFill>
                <a:effectLst/>
                <a:latin typeface="Cochin" panose="02000603020000020003" pitchFamily="2" charset="0"/>
              </a:rPr>
              <a:t> </a:t>
            </a:r>
            <a:r>
              <a:rPr lang="en-US" dirty="0">
                <a:solidFill>
                  <a:srgbClr val="A90E1A"/>
                </a:solidFill>
                <a:effectLst/>
                <a:latin typeface="Cochin" panose="02000603020000020003" pitchFamily="2" charset="0"/>
              </a:rPr>
              <a:t>primate</a:t>
            </a:r>
          </a:p>
          <a:p>
            <a:r>
              <a:rPr lang="en-US" dirty="0">
                <a:solidFill>
                  <a:srgbClr val="107902"/>
                </a:solidFill>
                <a:effectLst/>
                <a:latin typeface="Cochin" panose="02000603020000020003" pitchFamily="2" charset="0"/>
              </a:rPr>
              <a:t>10</a:t>
            </a:r>
            <a:r>
              <a:rPr lang="en-US" dirty="0">
                <a:solidFill>
                  <a:srgbClr val="074099"/>
                </a:solidFill>
                <a:effectLst/>
                <a:latin typeface="Cochin" panose="02000603020000020003" pitchFamily="2" charset="0"/>
              </a:rPr>
              <a:t>:</a:t>
            </a:r>
            <a:r>
              <a:rPr lang="en-US" dirty="0">
                <a:solidFill>
                  <a:srgbClr val="191919"/>
                </a:solidFill>
                <a:effectLst/>
                <a:latin typeface="Cochin" panose="02000603020000020003" pitchFamily="2" charset="0"/>
              </a:rPr>
              <a:t> </a:t>
            </a:r>
            <a:r>
              <a:rPr lang="en-US" dirty="0">
                <a:solidFill>
                  <a:srgbClr val="A90E1A"/>
                </a:solidFill>
                <a:effectLst/>
                <a:latin typeface="Cochin" panose="02000603020000020003" pitchFamily="2" charset="0"/>
              </a:rPr>
              <a:t>virus</a:t>
            </a:r>
          </a:p>
          <a:p>
            <a:endParaRPr lang="en-US" dirty="0"/>
          </a:p>
        </p:txBody>
      </p:sp>
      <p:sp>
        <p:nvSpPr>
          <p:cNvPr id="9" name="TextBox 8">
            <a:extLst>
              <a:ext uri="{FF2B5EF4-FFF2-40B4-BE49-F238E27FC236}">
                <a16:creationId xmlns:a16="http://schemas.microsoft.com/office/drawing/2014/main" id="{95CF92BA-FC84-372F-8D5E-E759A820F7DD}"/>
              </a:ext>
            </a:extLst>
          </p:cNvPr>
          <p:cNvSpPr txBox="1"/>
          <p:nvPr/>
        </p:nvSpPr>
        <p:spPr>
          <a:xfrm>
            <a:off x="5793129" y="1397675"/>
            <a:ext cx="1981200" cy="2031325"/>
          </a:xfrm>
          <a:prstGeom prst="rect">
            <a:avLst/>
          </a:prstGeom>
          <a:noFill/>
        </p:spPr>
        <p:txBody>
          <a:bodyPr wrap="square" rtlCol="0">
            <a:spAutoFit/>
          </a:bodyPr>
          <a:lstStyle/>
          <a:p>
            <a:r>
              <a:rPr lang="en-US" dirty="0">
                <a:solidFill>
                  <a:srgbClr val="107902"/>
                </a:solidFill>
                <a:effectLst/>
                <a:latin typeface="Cochin" panose="02000603020000020003" pitchFamily="2" charset="0"/>
              </a:rPr>
              <a:t>0</a:t>
            </a:r>
            <a:r>
              <a:rPr lang="en-US" dirty="0">
                <a:solidFill>
                  <a:srgbClr val="074099"/>
                </a:solidFill>
                <a:effectLst/>
                <a:latin typeface="Cochin" panose="02000603020000020003" pitchFamily="2" charset="0"/>
              </a:rPr>
              <a:t>:</a:t>
            </a:r>
            <a:r>
              <a:rPr lang="en-US" dirty="0">
                <a:solidFill>
                  <a:srgbClr val="191919"/>
                </a:solidFill>
                <a:effectLst/>
                <a:latin typeface="Cochin" panose="02000603020000020003" pitchFamily="2" charset="0"/>
              </a:rPr>
              <a:t> </a:t>
            </a:r>
            <a:r>
              <a:rPr lang="en-US" dirty="0">
                <a:solidFill>
                  <a:srgbClr val="A90E1A"/>
                </a:solidFill>
                <a:effectLst/>
                <a:latin typeface="Cochin" panose="02000603020000020003" pitchFamily="2" charset="0"/>
              </a:rPr>
              <a:t>archaea</a:t>
            </a:r>
          </a:p>
          <a:p>
            <a:r>
              <a:rPr lang="en-US" dirty="0">
                <a:solidFill>
                  <a:srgbClr val="107902"/>
                </a:solidFill>
                <a:effectLst/>
                <a:latin typeface="Cochin" panose="02000603020000020003" pitchFamily="2" charset="0"/>
              </a:rPr>
              <a:t>1</a:t>
            </a:r>
            <a:r>
              <a:rPr lang="en-US" dirty="0">
                <a:solidFill>
                  <a:srgbClr val="074099"/>
                </a:solidFill>
                <a:effectLst/>
                <a:latin typeface="Cochin" panose="02000603020000020003" pitchFamily="2" charset="0"/>
              </a:rPr>
              <a:t>:</a:t>
            </a:r>
            <a:r>
              <a:rPr lang="en-US" dirty="0">
                <a:solidFill>
                  <a:srgbClr val="191919"/>
                </a:solidFill>
                <a:effectLst/>
                <a:latin typeface="Cochin" panose="02000603020000020003" pitchFamily="2" charset="0"/>
              </a:rPr>
              <a:t> </a:t>
            </a:r>
            <a:r>
              <a:rPr lang="en-US" dirty="0">
                <a:solidFill>
                  <a:srgbClr val="A90E1A"/>
                </a:solidFill>
                <a:effectLst/>
                <a:latin typeface="Cochin" panose="02000603020000020003" pitchFamily="2" charset="0"/>
              </a:rPr>
              <a:t>bacteria</a:t>
            </a:r>
          </a:p>
          <a:p>
            <a:r>
              <a:rPr lang="en-US" dirty="0">
                <a:solidFill>
                  <a:srgbClr val="107902"/>
                </a:solidFill>
                <a:effectLst/>
                <a:latin typeface="Cochin" panose="02000603020000020003" pitchFamily="2" charset="0"/>
              </a:rPr>
              <a:t>2</a:t>
            </a:r>
            <a:r>
              <a:rPr lang="en-US" dirty="0">
                <a:solidFill>
                  <a:srgbClr val="074099"/>
                </a:solidFill>
                <a:effectLst/>
                <a:latin typeface="Cochin" panose="02000603020000020003" pitchFamily="2" charset="0"/>
              </a:rPr>
              <a:t>:</a:t>
            </a:r>
            <a:r>
              <a:rPr lang="en-US" dirty="0">
                <a:solidFill>
                  <a:srgbClr val="191919"/>
                </a:solidFill>
                <a:effectLst/>
                <a:latin typeface="Cochin" panose="02000603020000020003" pitchFamily="2" charset="0"/>
              </a:rPr>
              <a:t> </a:t>
            </a:r>
            <a:r>
              <a:rPr lang="en-US" dirty="0">
                <a:solidFill>
                  <a:srgbClr val="A90E1A"/>
                </a:solidFill>
                <a:effectLst/>
                <a:latin typeface="Cochin" panose="02000603020000020003" pitchFamily="2" charset="0"/>
              </a:rPr>
              <a:t>bacteriophage</a:t>
            </a:r>
          </a:p>
          <a:p>
            <a:r>
              <a:rPr lang="en-US" dirty="0">
                <a:solidFill>
                  <a:srgbClr val="107902"/>
                </a:solidFill>
                <a:effectLst/>
                <a:latin typeface="Cochin" panose="02000603020000020003" pitchFamily="2" charset="0"/>
              </a:rPr>
              <a:t>3</a:t>
            </a:r>
            <a:r>
              <a:rPr lang="en-US" dirty="0">
                <a:solidFill>
                  <a:srgbClr val="074099"/>
                </a:solidFill>
                <a:effectLst/>
                <a:latin typeface="Cochin" panose="02000603020000020003" pitchFamily="2" charset="0"/>
              </a:rPr>
              <a:t>:</a:t>
            </a:r>
            <a:r>
              <a:rPr lang="en-US" dirty="0">
                <a:solidFill>
                  <a:srgbClr val="191919"/>
                </a:solidFill>
                <a:effectLst/>
                <a:latin typeface="Cochin" panose="02000603020000020003" pitchFamily="2" charset="0"/>
              </a:rPr>
              <a:t> </a:t>
            </a:r>
            <a:r>
              <a:rPr lang="en-US" dirty="0">
                <a:solidFill>
                  <a:srgbClr val="A90E1A"/>
                </a:solidFill>
                <a:effectLst/>
                <a:latin typeface="Cochin" panose="02000603020000020003" pitchFamily="2" charset="0"/>
              </a:rPr>
              <a:t>plasmid</a:t>
            </a:r>
          </a:p>
          <a:p>
            <a:r>
              <a:rPr lang="en-US" dirty="0">
                <a:solidFill>
                  <a:srgbClr val="107902"/>
                </a:solidFill>
                <a:effectLst/>
                <a:latin typeface="Cochin" panose="02000603020000020003" pitchFamily="2" charset="0"/>
              </a:rPr>
              <a:t>4</a:t>
            </a:r>
            <a:r>
              <a:rPr lang="en-US" dirty="0">
                <a:solidFill>
                  <a:srgbClr val="074099"/>
                </a:solidFill>
                <a:effectLst/>
                <a:latin typeface="Cochin" panose="02000603020000020003" pitchFamily="2" charset="0"/>
              </a:rPr>
              <a:t>:</a:t>
            </a:r>
            <a:r>
              <a:rPr lang="en-US" dirty="0">
                <a:solidFill>
                  <a:srgbClr val="191919"/>
                </a:solidFill>
                <a:effectLst/>
                <a:latin typeface="Cochin" panose="02000603020000020003" pitchFamily="2" charset="0"/>
              </a:rPr>
              <a:t> </a:t>
            </a:r>
            <a:r>
              <a:rPr lang="en-US" dirty="0">
                <a:solidFill>
                  <a:srgbClr val="A90E1A"/>
                </a:solidFill>
                <a:effectLst/>
                <a:latin typeface="Cochin" panose="02000603020000020003" pitchFamily="2" charset="0"/>
              </a:rPr>
              <a:t>plant</a:t>
            </a:r>
          </a:p>
          <a:p>
            <a:r>
              <a:rPr lang="en-US" dirty="0">
                <a:solidFill>
                  <a:srgbClr val="107902"/>
                </a:solidFill>
                <a:effectLst/>
                <a:latin typeface="Cochin" panose="02000603020000020003" pitchFamily="2" charset="0"/>
              </a:rPr>
              <a:t>5</a:t>
            </a:r>
            <a:r>
              <a:rPr lang="en-US" dirty="0">
                <a:solidFill>
                  <a:srgbClr val="074099"/>
                </a:solidFill>
                <a:effectLst/>
                <a:latin typeface="Cochin" panose="02000603020000020003" pitchFamily="2" charset="0"/>
              </a:rPr>
              <a:t>:</a:t>
            </a:r>
            <a:r>
              <a:rPr lang="en-US" dirty="0">
                <a:solidFill>
                  <a:srgbClr val="191919"/>
                </a:solidFill>
                <a:effectLst/>
                <a:latin typeface="Cochin" panose="02000603020000020003" pitchFamily="2" charset="0"/>
              </a:rPr>
              <a:t> </a:t>
            </a:r>
            <a:r>
              <a:rPr lang="en-US" dirty="0">
                <a:solidFill>
                  <a:srgbClr val="A90E1A"/>
                </a:solidFill>
                <a:effectLst/>
                <a:latin typeface="Cochin" panose="02000603020000020003" pitchFamily="2" charset="0"/>
              </a:rPr>
              <a:t>invertebrate </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9AC76-01B2-DB14-36F7-0972393E0F65}"/>
              </a:ext>
            </a:extLst>
          </p:cNvPr>
          <p:cNvSpPr>
            <a:spLocks noGrp="1"/>
          </p:cNvSpPr>
          <p:nvPr>
            <p:ph type="title"/>
          </p:nvPr>
        </p:nvSpPr>
        <p:spPr>
          <a:xfrm>
            <a:off x="4401417" y="1138036"/>
            <a:ext cx="4083287" cy="1402470"/>
          </a:xfrm>
        </p:spPr>
        <p:txBody>
          <a:bodyPr anchor="t">
            <a:normAutofit/>
          </a:bodyPr>
          <a:lstStyle/>
          <a:p>
            <a:r>
              <a:rPr lang="en-US" sz="2800" b="1" u="sng"/>
              <a:t>Exploratory data analysis</a:t>
            </a:r>
          </a:p>
        </p:txBody>
      </p:sp>
      <p:pic>
        <p:nvPicPr>
          <p:cNvPr id="22" name="Picture 21" descr="Magnifying glass showing decling performance">
            <a:extLst>
              <a:ext uri="{FF2B5EF4-FFF2-40B4-BE49-F238E27FC236}">
                <a16:creationId xmlns:a16="http://schemas.microsoft.com/office/drawing/2014/main" id="{5D0E666C-6713-5559-1AE6-024D8FC47672}"/>
              </a:ext>
            </a:extLst>
          </p:cNvPr>
          <p:cNvPicPr>
            <a:picLocks noChangeAspect="1"/>
          </p:cNvPicPr>
          <p:nvPr/>
        </p:nvPicPr>
        <p:blipFill>
          <a:blip r:embed="rId2"/>
          <a:srcRect l="15917" r="46480" b="-1"/>
          <a:stretch/>
        </p:blipFill>
        <p:spPr>
          <a:xfrm>
            <a:off x="20" y="10"/>
            <a:ext cx="3863363" cy="6857990"/>
          </a:xfrm>
          <a:prstGeom prst="rect">
            <a:avLst/>
          </a:prstGeom>
        </p:spPr>
      </p:pic>
      <p:cxnSp>
        <p:nvCxnSpPr>
          <p:cNvPr id="26" name="Straight Connector 25">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78772" y="871146"/>
            <a:ext cx="552705"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DCA2ACE-110C-01F2-2196-50E3C1E5259E}"/>
              </a:ext>
            </a:extLst>
          </p:cNvPr>
          <p:cNvSpPr>
            <a:spLocks noGrp="1"/>
          </p:cNvSpPr>
          <p:nvPr>
            <p:ph idx="1"/>
          </p:nvPr>
        </p:nvSpPr>
        <p:spPr>
          <a:xfrm>
            <a:off x="4401417" y="2286000"/>
            <a:ext cx="4083287" cy="3856383"/>
          </a:xfrm>
        </p:spPr>
        <p:txBody>
          <a:bodyPr>
            <a:noAutofit/>
          </a:bodyPr>
          <a:lstStyle/>
          <a:p>
            <a:pPr marL="0" indent="0" algn="just">
              <a:buNone/>
            </a:pPr>
            <a:endParaRPr lang="en-US" sz="1300" dirty="0"/>
          </a:p>
          <a:p>
            <a:pPr algn="just"/>
            <a:r>
              <a:rPr lang="en-US" sz="1300" dirty="0"/>
              <a:t>The bar chart shows uneven frequency distribution across kingdoms. Kingdoms bacteria, vertebrate, primate, and virus dominate with the highest counts, while archaea, plant, mammal, and rodent are underrepresented. Kingdoms bacteriophage and plasmid have moderate frequencies. This suggests potential biological diversity differences or sampling biases in the dataset.</a:t>
            </a:r>
          </a:p>
          <a:p>
            <a:pPr algn="just"/>
            <a:endParaRPr lang="en-US" sz="1300" dirty="0"/>
          </a:p>
          <a:p>
            <a:pPr algn="just"/>
            <a:r>
              <a:rPr lang="en-US" sz="1300" dirty="0"/>
              <a:t>The box plot shows codon counts by kingdom, with Kingdom archaea having significantly higher variability and maximum counts (&gt;1 million) compared to others. Remaining kingdoms exhibit narrow distributions with lower codon counts. Kingdom archaea likely represents organisms with larger, diverse genomes, while others have smaller, less variable genomic structures.</a:t>
            </a:r>
          </a:p>
          <a:p>
            <a:pPr algn="just"/>
            <a:endParaRPr lang="en-US" sz="1300" dirty="0"/>
          </a:p>
          <a:p>
            <a:pPr algn="just"/>
            <a:endParaRPr lang="en-US" sz="1300" dirty="0"/>
          </a:p>
        </p:txBody>
      </p:sp>
    </p:spTree>
    <p:extLst>
      <p:ext uri="{BB962C8B-B14F-4D97-AF65-F5344CB8AC3E}">
        <p14:creationId xmlns:p14="http://schemas.microsoft.com/office/powerpoint/2010/main" val="3179305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3938487" cy="1807305"/>
          </a:xfrm>
        </p:spPr>
        <p:txBody>
          <a:bodyPr>
            <a:normAutofit/>
          </a:bodyPr>
          <a:lstStyle/>
          <a:p>
            <a:r>
              <a:rPr lang="en-US" b="1" u="sng" dirty="0"/>
              <a:t>Deliverables </a:t>
            </a:r>
          </a:p>
        </p:txBody>
      </p:sp>
      <p:sp>
        <p:nvSpPr>
          <p:cNvPr id="3" name="Content Placeholder 2"/>
          <p:cNvSpPr>
            <a:spLocks noGrp="1"/>
          </p:cNvSpPr>
          <p:nvPr>
            <p:ph idx="1"/>
          </p:nvPr>
        </p:nvSpPr>
        <p:spPr>
          <a:xfrm>
            <a:off x="628650" y="2333297"/>
            <a:ext cx="3464715" cy="3843666"/>
          </a:xfrm>
        </p:spPr>
        <p:txBody>
          <a:bodyPr>
            <a:normAutofit/>
          </a:bodyPr>
          <a:lstStyle/>
          <a:p>
            <a:pPr algn="just"/>
            <a:r>
              <a:rPr lang="en-US" sz="1400" dirty="0"/>
              <a:t>It was found that codon usage bias level can be useful for the prediction of the DNA type and Kingdom of the organisms.</a:t>
            </a:r>
          </a:p>
          <a:p>
            <a:pPr algn="just"/>
            <a:endParaRPr lang="en-US" sz="1400" dirty="0"/>
          </a:p>
          <a:p>
            <a:pPr algn="just"/>
            <a:r>
              <a:rPr lang="en-US" sz="1400" dirty="0"/>
              <a:t>These may be used in the cases of DNA obtained in the form of fossils (as we are not sure about the organism).</a:t>
            </a:r>
          </a:p>
          <a:p>
            <a:pPr algn="just"/>
            <a:endParaRPr lang="en-US" sz="1400" dirty="0"/>
          </a:p>
          <a:p>
            <a:pPr algn="just"/>
            <a:r>
              <a:rPr lang="en-US" sz="1400" dirty="0"/>
              <a:t>Feature engineering plays an important role, and it may have a huge impact in boosting model performance. The key to feature engineering is to have consultants with domain experts.</a:t>
            </a:r>
          </a:p>
          <a:p>
            <a:endParaRPr lang="en-US" sz="1400" dirty="0"/>
          </a:p>
        </p:txBody>
      </p:sp>
      <p:pic>
        <p:nvPicPr>
          <p:cNvPr id="5" name="Picture 4" descr="Close-up of purple cells">
            <a:extLst>
              <a:ext uri="{FF2B5EF4-FFF2-40B4-BE49-F238E27FC236}">
                <a16:creationId xmlns:a16="http://schemas.microsoft.com/office/drawing/2014/main" id="{A33821AF-DA6C-9410-1C05-0F96D9F2FC20}"/>
              </a:ext>
            </a:extLst>
          </p:cNvPr>
          <p:cNvPicPr>
            <a:picLocks noChangeAspect="1"/>
          </p:cNvPicPr>
          <p:nvPr/>
        </p:nvPicPr>
        <p:blipFill>
          <a:blip r:embed="rId2"/>
          <a:srcRect l="26907" r="24186"/>
          <a:stretch/>
        </p:blipFill>
        <p:spPr>
          <a:xfrm>
            <a:off x="4671911" y="10"/>
            <a:ext cx="447208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6DBF50F6-DD88-4D9F-B7D3-79B989980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16BBDC2-6929-469E-B7C4-A03E77BF9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504" y="5434228"/>
            <a:ext cx="7980565" cy="775845"/>
          </a:xfrm>
        </p:spPr>
        <p:txBody>
          <a:bodyPr vert="horz" lIns="91440" tIns="45720" rIns="91440" bIns="45720" rtlCol="0" anchor="ctr">
            <a:normAutofit/>
          </a:bodyPr>
          <a:lstStyle/>
          <a:p>
            <a:r>
              <a:rPr lang="en-US" sz="3500" b="1" u="sng" kern="1200">
                <a:solidFill>
                  <a:schemeClr val="tx2"/>
                </a:solidFill>
                <a:latin typeface="+mj-lt"/>
                <a:ea typeface="+mj-ea"/>
                <a:cs typeface="+mj-cs"/>
              </a:rPr>
              <a:t>Progress Gantt chart </a:t>
            </a:r>
          </a:p>
        </p:txBody>
      </p:sp>
      <p:sp>
        <p:nvSpPr>
          <p:cNvPr id="9" name="TextBox 8">
            <a:extLst>
              <a:ext uri="{FF2B5EF4-FFF2-40B4-BE49-F238E27FC236}">
                <a16:creationId xmlns:a16="http://schemas.microsoft.com/office/drawing/2014/main" id="{92C8450B-8F67-85DB-D0B3-D3FB3342B047}"/>
              </a:ext>
            </a:extLst>
          </p:cNvPr>
          <p:cNvSpPr txBox="1"/>
          <p:nvPr/>
        </p:nvSpPr>
        <p:spPr>
          <a:xfrm>
            <a:off x="603504" y="4980231"/>
            <a:ext cx="6872817" cy="450447"/>
          </a:xfrm>
          <a:prstGeom prst="rect">
            <a:avLst/>
          </a:prstGeom>
        </p:spPr>
        <p:txBody>
          <a:bodyPr vert="horz" lIns="91440" tIns="45720" rIns="91440" bIns="45720" rtlCol="0" anchor="ctr">
            <a:normAutofit/>
          </a:bodyPr>
          <a:lstStyle/>
          <a:p>
            <a:pPr defTabSz="914400">
              <a:lnSpc>
                <a:spcPct val="90000"/>
              </a:lnSpc>
              <a:spcBef>
                <a:spcPts val="1000"/>
              </a:spcBef>
            </a:pPr>
            <a:r>
              <a:rPr lang="en-US" sz="1700" kern="1200">
                <a:solidFill>
                  <a:schemeClr val="tx2"/>
                </a:solidFill>
                <a:latin typeface="+mn-lt"/>
                <a:ea typeface="+mn-ea"/>
                <a:cs typeface="+mn-cs"/>
              </a:rPr>
              <a:t>Fig:3 – Progress Gantt chart</a:t>
            </a:r>
          </a:p>
        </p:txBody>
      </p:sp>
      <p:grpSp>
        <p:nvGrpSpPr>
          <p:cNvPr id="36" name="Group 35">
            <a:extLst>
              <a:ext uri="{FF2B5EF4-FFF2-40B4-BE49-F238E27FC236}">
                <a16:creationId xmlns:a16="http://schemas.microsoft.com/office/drawing/2014/main" id="{C344E6B5-C9F5-4338-9E33-003B123731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446669" y="442100"/>
            <a:ext cx="2514948" cy="1630750"/>
            <a:chOff x="-305" y="-4155"/>
            <a:chExt cx="2514948" cy="2174333"/>
          </a:xfrm>
        </p:grpSpPr>
        <p:sp>
          <p:nvSpPr>
            <p:cNvPr id="37" name="Freeform: Shape 36">
              <a:extLst>
                <a:ext uri="{FF2B5EF4-FFF2-40B4-BE49-F238E27FC236}">
                  <a16:creationId xmlns:a16="http://schemas.microsoft.com/office/drawing/2014/main" id="{C90B0F8D-9E81-4DE8-95D5-1A26E9390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830BA43A-83E9-4C67-92A6-F247FB370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2F3A0CC-EBFE-405D-B0C0-27DE361ED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0" name="Freeform: Shape 39">
              <a:extLst>
                <a:ext uri="{FF2B5EF4-FFF2-40B4-BE49-F238E27FC236}">
                  <a16:creationId xmlns:a16="http://schemas.microsoft.com/office/drawing/2014/main" id="{DF2E853E-B55A-4FFD-B90E-6FB4F31BD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a:extLst>
              <a:ext uri="{FF2B5EF4-FFF2-40B4-BE49-F238E27FC236}">
                <a16:creationId xmlns:a16="http://schemas.microsoft.com/office/drawing/2014/main" id="{6C8B9016-597C-1651-A99C-F004F046D651}"/>
              </a:ext>
            </a:extLst>
          </p:cNvPr>
          <p:cNvPicPr>
            <a:picLocks noChangeAspect="1"/>
          </p:cNvPicPr>
          <p:nvPr/>
        </p:nvPicPr>
        <p:blipFill>
          <a:blip r:embed="rId2"/>
          <a:stretch>
            <a:fillRect/>
          </a:stretch>
        </p:blipFill>
        <p:spPr>
          <a:xfrm>
            <a:off x="613536" y="1000846"/>
            <a:ext cx="7916928" cy="2474040"/>
          </a:xfrm>
          <a:prstGeom prst="rect">
            <a:avLst/>
          </a:prstGeom>
        </p:spPr>
      </p:pic>
      <p:grpSp>
        <p:nvGrpSpPr>
          <p:cNvPr id="42" name="Group 41">
            <a:extLst>
              <a:ext uri="{FF2B5EF4-FFF2-40B4-BE49-F238E27FC236}">
                <a16:creationId xmlns:a16="http://schemas.microsoft.com/office/drawing/2014/main" id="{FDFEDBF7-8E2C-46B8-9095-AE1D77E217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847914" y="4560733"/>
            <a:ext cx="2296085" cy="2297266"/>
            <a:chOff x="-305" y="-1"/>
            <a:chExt cx="3832880" cy="2876136"/>
          </a:xfrm>
        </p:grpSpPr>
        <p:sp>
          <p:nvSpPr>
            <p:cNvPr id="43" name="Freeform: Shape 42">
              <a:extLst>
                <a:ext uri="{FF2B5EF4-FFF2-40B4-BE49-F238E27FC236}">
                  <a16:creationId xmlns:a16="http://schemas.microsoft.com/office/drawing/2014/main" id="{60202872-FBB0-4F11-BC49-9FB400B21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0DEB2F40-D411-4D44-9638-AE0342C7F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507F7D91-A991-4196-AF73-327E04B56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178739A9-E67C-40E5-9468-0A68AEC54E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1961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7467600" cy="611010"/>
          </a:xfrm>
        </p:spPr>
        <p:txBody>
          <a:bodyPr>
            <a:normAutofit fontScale="90000"/>
          </a:bodyPr>
          <a:lstStyle/>
          <a:p>
            <a:r>
              <a:rPr lang="en-US" b="1" u="sng" dirty="0"/>
              <a:t>Results</a:t>
            </a:r>
          </a:p>
        </p:txBody>
      </p:sp>
      <p:sp>
        <p:nvSpPr>
          <p:cNvPr id="5" name="TextBox 4">
            <a:extLst>
              <a:ext uri="{FF2B5EF4-FFF2-40B4-BE49-F238E27FC236}">
                <a16:creationId xmlns:a16="http://schemas.microsoft.com/office/drawing/2014/main" id="{9E453B37-BFC9-F92F-53F0-349AB964BC69}"/>
              </a:ext>
            </a:extLst>
          </p:cNvPr>
          <p:cNvSpPr txBox="1"/>
          <p:nvPr/>
        </p:nvSpPr>
        <p:spPr>
          <a:xfrm>
            <a:off x="228600" y="951592"/>
            <a:ext cx="41910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KNeighborsClassifier</a:t>
            </a:r>
          </a:p>
        </p:txBody>
      </p:sp>
      <p:sp>
        <p:nvSpPr>
          <p:cNvPr id="6" name="TextBox 5">
            <a:extLst>
              <a:ext uri="{FF2B5EF4-FFF2-40B4-BE49-F238E27FC236}">
                <a16:creationId xmlns:a16="http://schemas.microsoft.com/office/drawing/2014/main" id="{21BE87AF-869D-EBD5-0AC7-D935EDF5743F}"/>
              </a:ext>
            </a:extLst>
          </p:cNvPr>
          <p:cNvSpPr txBox="1"/>
          <p:nvPr/>
        </p:nvSpPr>
        <p:spPr>
          <a:xfrm>
            <a:off x="4416706" y="1009196"/>
            <a:ext cx="3733800" cy="369332"/>
          </a:xfrm>
          <a:prstGeom prst="rect">
            <a:avLst/>
          </a:prstGeom>
          <a:noFill/>
        </p:spPr>
        <p:txBody>
          <a:bodyPr wrap="square" rtlCol="0">
            <a:spAutoFit/>
          </a:bodyPr>
          <a:lstStyle/>
          <a:p>
            <a:pPr marL="285750" indent="-285750">
              <a:buFont typeface="Arial" panose="020B0604020202020204" pitchFamily="34" charset="0"/>
              <a:buChar char="•"/>
            </a:pPr>
            <a:r>
              <a:rPr lang="en-US" i="0" dirty="0">
                <a:solidFill>
                  <a:srgbClr val="000000"/>
                </a:solidFill>
                <a:effectLst/>
                <a:highlight>
                  <a:srgbClr val="FFFFFF"/>
                </a:highlight>
                <a:latin typeface="+mj-lt"/>
              </a:rPr>
              <a:t>Multiclass Logistic Regression</a:t>
            </a:r>
          </a:p>
        </p:txBody>
      </p:sp>
      <p:pic>
        <p:nvPicPr>
          <p:cNvPr id="4" name="Picture 3">
            <a:extLst>
              <a:ext uri="{FF2B5EF4-FFF2-40B4-BE49-F238E27FC236}">
                <a16:creationId xmlns:a16="http://schemas.microsoft.com/office/drawing/2014/main" id="{55CF14A4-0721-AB39-7AE1-AF2E7FABB43A}"/>
              </a:ext>
            </a:extLst>
          </p:cNvPr>
          <p:cNvPicPr>
            <a:picLocks noChangeAspect="1"/>
          </p:cNvPicPr>
          <p:nvPr/>
        </p:nvPicPr>
        <p:blipFill>
          <a:blip r:embed="rId2"/>
          <a:stretch>
            <a:fillRect/>
          </a:stretch>
        </p:blipFill>
        <p:spPr>
          <a:xfrm>
            <a:off x="152635" y="1280983"/>
            <a:ext cx="3270847" cy="2463293"/>
          </a:xfrm>
          <a:prstGeom prst="rect">
            <a:avLst/>
          </a:prstGeom>
        </p:spPr>
      </p:pic>
      <p:sp>
        <p:nvSpPr>
          <p:cNvPr id="7" name="TextBox 6">
            <a:extLst>
              <a:ext uri="{FF2B5EF4-FFF2-40B4-BE49-F238E27FC236}">
                <a16:creationId xmlns:a16="http://schemas.microsoft.com/office/drawing/2014/main" id="{0E1C35B3-2026-368A-FC21-DFA1218F1B41}"/>
              </a:ext>
            </a:extLst>
          </p:cNvPr>
          <p:cNvSpPr txBox="1"/>
          <p:nvPr/>
        </p:nvSpPr>
        <p:spPr>
          <a:xfrm>
            <a:off x="381000" y="3810000"/>
            <a:ext cx="3194647" cy="307777"/>
          </a:xfrm>
          <a:prstGeom prst="rect">
            <a:avLst/>
          </a:prstGeom>
          <a:noFill/>
        </p:spPr>
        <p:txBody>
          <a:bodyPr wrap="square" rtlCol="0">
            <a:spAutoFit/>
          </a:bodyPr>
          <a:lstStyle/>
          <a:p>
            <a:r>
              <a:rPr lang="en-US" sz="1400" dirty="0"/>
              <a:t>Fig:4 - Classification_report of KNN</a:t>
            </a:r>
          </a:p>
        </p:txBody>
      </p:sp>
      <p:pic>
        <p:nvPicPr>
          <p:cNvPr id="9" name="Picture 8">
            <a:extLst>
              <a:ext uri="{FF2B5EF4-FFF2-40B4-BE49-F238E27FC236}">
                <a16:creationId xmlns:a16="http://schemas.microsoft.com/office/drawing/2014/main" id="{6EA2A734-9EA8-AB6B-672D-A77ED07CDD01}"/>
              </a:ext>
            </a:extLst>
          </p:cNvPr>
          <p:cNvPicPr>
            <a:picLocks noChangeAspect="1"/>
          </p:cNvPicPr>
          <p:nvPr/>
        </p:nvPicPr>
        <p:blipFill>
          <a:blip r:embed="rId3"/>
          <a:stretch>
            <a:fillRect/>
          </a:stretch>
        </p:blipFill>
        <p:spPr>
          <a:xfrm>
            <a:off x="117911" y="4264053"/>
            <a:ext cx="4170818" cy="1581994"/>
          </a:xfrm>
          <a:prstGeom prst="rect">
            <a:avLst/>
          </a:prstGeom>
        </p:spPr>
      </p:pic>
      <p:sp>
        <p:nvSpPr>
          <p:cNvPr id="10" name="TextBox 9">
            <a:extLst>
              <a:ext uri="{FF2B5EF4-FFF2-40B4-BE49-F238E27FC236}">
                <a16:creationId xmlns:a16="http://schemas.microsoft.com/office/drawing/2014/main" id="{30696FE5-91AE-007E-FE59-0EB843455B8F}"/>
              </a:ext>
            </a:extLst>
          </p:cNvPr>
          <p:cNvSpPr txBox="1"/>
          <p:nvPr/>
        </p:nvSpPr>
        <p:spPr>
          <a:xfrm>
            <a:off x="114858" y="6058047"/>
            <a:ext cx="4191000" cy="307777"/>
          </a:xfrm>
          <a:prstGeom prst="rect">
            <a:avLst/>
          </a:prstGeom>
          <a:noFill/>
        </p:spPr>
        <p:txBody>
          <a:bodyPr wrap="square" rtlCol="0">
            <a:spAutoFit/>
          </a:bodyPr>
          <a:lstStyle/>
          <a:p>
            <a:r>
              <a:rPr lang="en-US" sz="1400" dirty="0"/>
              <a:t>Fig:5 – Evaluation of KNN Model performance</a:t>
            </a:r>
          </a:p>
        </p:txBody>
      </p:sp>
      <p:pic>
        <p:nvPicPr>
          <p:cNvPr id="12" name="Picture 11">
            <a:extLst>
              <a:ext uri="{FF2B5EF4-FFF2-40B4-BE49-F238E27FC236}">
                <a16:creationId xmlns:a16="http://schemas.microsoft.com/office/drawing/2014/main" id="{A22CFA0A-4D8D-9280-AC37-FFA464650402}"/>
              </a:ext>
            </a:extLst>
          </p:cNvPr>
          <p:cNvPicPr>
            <a:picLocks noChangeAspect="1"/>
          </p:cNvPicPr>
          <p:nvPr/>
        </p:nvPicPr>
        <p:blipFill rotWithShape="1">
          <a:blip r:embed="rId4"/>
          <a:srcRect r="7593"/>
          <a:stretch/>
        </p:blipFill>
        <p:spPr>
          <a:xfrm>
            <a:off x="4419600" y="1523552"/>
            <a:ext cx="3657600" cy="1185860"/>
          </a:xfrm>
          <a:prstGeom prst="rect">
            <a:avLst/>
          </a:prstGeom>
        </p:spPr>
      </p:pic>
      <p:sp>
        <p:nvSpPr>
          <p:cNvPr id="13" name="TextBox 12">
            <a:extLst>
              <a:ext uri="{FF2B5EF4-FFF2-40B4-BE49-F238E27FC236}">
                <a16:creationId xmlns:a16="http://schemas.microsoft.com/office/drawing/2014/main" id="{659685C8-89C4-1749-713D-722E4C095932}"/>
              </a:ext>
            </a:extLst>
          </p:cNvPr>
          <p:cNvSpPr txBox="1"/>
          <p:nvPr/>
        </p:nvSpPr>
        <p:spPr>
          <a:xfrm>
            <a:off x="4330205" y="6073435"/>
            <a:ext cx="5337049" cy="276999"/>
          </a:xfrm>
          <a:prstGeom prst="rect">
            <a:avLst/>
          </a:prstGeom>
          <a:noFill/>
        </p:spPr>
        <p:txBody>
          <a:bodyPr wrap="square" rtlCol="0">
            <a:spAutoFit/>
          </a:bodyPr>
          <a:lstStyle/>
          <a:p>
            <a:r>
              <a:rPr lang="en-US" sz="1200" dirty="0"/>
              <a:t>Fig:7 – Classification_report of Multiclass Logistic Regression</a:t>
            </a:r>
          </a:p>
        </p:txBody>
      </p:sp>
      <p:sp>
        <p:nvSpPr>
          <p:cNvPr id="14" name="TextBox 13">
            <a:extLst>
              <a:ext uri="{FF2B5EF4-FFF2-40B4-BE49-F238E27FC236}">
                <a16:creationId xmlns:a16="http://schemas.microsoft.com/office/drawing/2014/main" id="{76C26307-AF23-F1F9-035A-E9AC9353774E}"/>
              </a:ext>
            </a:extLst>
          </p:cNvPr>
          <p:cNvSpPr txBox="1"/>
          <p:nvPr/>
        </p:nvSpPr>
        <p:spPr>
          <a:xfrm>
            <a:off x="4428281" y="2858387"/>
            <a:ext cx="4191000" cy="307777"/>
          </a:xfrm>
          <a:prstGeom prst="rect">
            <a:avLst/>
          </a:prstGeom>
          <a:noFill/>
        </p:spPr>
        <p:txBody>
          <a:bodyPr wrap="square" rtlCol="0">
            <a:spAutoFit/>
          </a:bodyPr>
          <a:lstStyle/>
          <a:p>
            <a:r>
              <a:rPr lang="en-US" sz="1400" dirty="0"/>
              <a:t>Fig:6 – Applying Multiclass Logistic Regression</a:t>
            </a:r>
          </a:p>
        </p:txBody>
      </p:sp>
      <p:pic>
        <p:nvPicPr>
          <p:cNvPr id="16" name="Picture 15">
            <a:extLst>
              <a:ext uri="{FF2B5EF4-FFF2-40B4-BE49-F238E27FC236}">
                <a16:creationId xmlns:a16="http://schemas.microsoft.com/office/drawing/2014/main" id="{A5C6B41F-3476-A086-9E6A-5CF94E356C55}"/>
              </a:ext>
            </a:extLst>
          </p:cNvPr>
          <p:cNvPicPr>
            <a:picLocks noChangeAspect="1"/>
          </p:cNvPicPr>
          <p:nvPr/>
        </p:nvPicPr>
        <p:blipFill rotWithShape="1">
          <a:blip r:embed="rId5"/>
          <a:srcRect l="2305" t="3017"/>
          <a:stretch/>
        </p:blipFill>
        <p:spPr>
          <a:xfrm>
            <a:off x="4572000" y="3725702"/>
            <a:ext cx="3605747" cy="221437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359545" y="1070800"/>
            <a:ext cx="2954766" cy="5583126"/>
          </a:xfrm>
        </p:spPr>
        <p:txBody>
          <a:bodyPr>
            <a:normAutofit/>
          </a:bodyPr>
          <a:lstStyle/>
          <a:p>
            <a:pPr algn="r"/>
            <a:r>
              <a:rPr lang="en-US" sz="7000" b="1" u="sng"/>
              <a:t>Future Work</a:t>
            </a:r>
          </a:p>
        </p:txBody>
      </p:sp>
      <p:cxnSp>
        <p:nvCxnSpPr>
          <p:cNvPr id="22" name="Straight Connector 2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6039"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20AA865-BE18-73AF-A8CA-EA9D58D8C255}"/>
              </a:ext>
            </a:extLst>
          </p:cNvPr>
          <p:cNvGraphicFramePr>
            <a:graphicFrameLocks noGrp="1"/>
          </p:cNvGraphicFramePr>
          <p:nvPr>
            <p:ph idx="1"/>
            <p:extLst>
              <p:ext uri="{D42A27DB-BD31-4B8C-83A1-F6EECF244321}">
                <p14:modId xmlns:p14="http://schemas.microsoft.com/office/powerpoint/2010/main" val="2512097137"/>
              </p:ext>
            </p:extLst>
          </p:nvPr>
        </p:nvGraphicFramePr>
        <p:xfrm>
          <a:off x="3831401" y="1070800"/>
          <a:ext cx="4683949"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42996" y="4267832"/>
            <a:ext cx="3604497" cy="1297115"/>
          </a:xfrm>
        </p:spPr>
        <p:txBody>
          <a:bodyPr vert="horz" lIns="91440" tIns="45720" rIns="91440" bIns="45720" rtlCol="0" anchor="t">
            <a:normAutofit/>
          </a:bodyPr>
          <a:lstStyle/>
          <a:p>
            <a:r>
              <a:rPr lang="en-US" sz="3500" b="1" kern="1200">
                <a:solidFill>
                  <a:schemeClr val="tx2"/>
                </a:solidFill>
                <a:latin typeface="+mj-lt"/>
                <a:ea typeface="+mj-ea"/>
                <a:cs typeface="+mj-cs"/>
              </a:rPr>
              <a:t>Thank You</a:t>
            </a:r>
          </a:p>
        </p:txBody>
      </p:sp>
      <p:pic>
        <p:nvPicPr>
          <p:cNvPr id="19" name="Graphic 18" descr="Smiling Face with No Fill">
            <a:extLst>
              <a:ext uri="{FF2B5EF4-FFF2-40B4-BE49-F238E27FC236}">
                <a16:creationId xmlns:a16="http://schemas.microsoft.com/office/drawing/2014/main" id="{D1BD0D3D-446F-57C3-DFEC-5D3AE01A42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352" y="2333040"/>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0" name="Group 19">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5977"/>
            <a:ext cx="467900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icroscopic view of cells">
            <a:extLst>
              <a:ext uri="{FF2B5EF4-FFF2-40B4-BE49-F238E27FC236}">
                <a16:creationId xmlns:a16="http://schemas.microsoft.com/office/drawing/2014/main" id="{88EBC679-B8CE-1014-BF36-9655B66E2FE5}"/>
              </a:ext>
            </a:extLst>
          </p:cNvPr>
          <p:cNvPicPr>
            <a:picLocks noChangeAspect="1"/>
          </p:cNvPicPr>
          <p:nvPr/>
        </p:nvPicPr>
        <p:blipFill>
          <a:blip r:embed="rId2"/>
          <a:srcRect l="23785" r="36869"/>
          <a:stretch/>
        </p:blipFill>
        <p:spPr>
          <a:xfrm>
            <a:off x="20" y="-2"/>
            <a:ext cx="4057627" cy="6858002"/>
          </a:xfrm>
          <a:prstGeom prst="rect">
            <a:avLst/>
          </a:prstGeom>
        </p:spPr>
      </p:pic>
      <p:sp useBgFill="1">
        <p:nvSpPr>
          <p:cNvPr id="18" name="Rectangle 17">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86487" y="405685"/>
            <a:ext cx="4098726" cy="1559301"/>
          </a:xfrm>
        </p:spPr>
        <p:txBody>
          <a:bodyPr>
            <a:normAutofit/>
          </a:bodyPr>
          <a:lstStyle/>
          <a:p>
            <a:r>
              <a:rPr lang="en-US" sz="3500" b="1" u="sng" dirty="0"/>
              <a:t>Introduction</a:t>
            </a:r>
          </a:p>
        </p:txBody>
      </p:sp>
      <p:sp>
        <p:nvSpPr>
          <p:cNvPr id="3" name="Content Placeholder 2"/>
          <p:cNvSpPr>
            <a:spLocks noGrp="1"/>
          </p:cNvSpPr>
          <p:nvPr>
            <p:ph idx="1"/>
          </p:nvPr>
        </p:nvSpPr>
        <p:spPr>
          <a:xfrm>
            <a:off x="4343401" y="1752600"/>
            <a:ext cx="4495800" cy="4487478"/>
          </a:xfrm>
        </p:spPr>
        <p:txBody>
          <a:bodyPr anchor="ctr">
            <a:normAutofit/>
          </a:bodyPr>
          <a:lstStyle/>
          <a:p>
            <a:pPr algn="just"/>
            <a:r>
              <a:rPr lang="en-US" sz="1600" dirty="0"/>
              <a:t>The project involves analyzing DNA codon usage frequencies of a large sample of diverse </a:t>
            </a:r>
            <a:br>
              <a:rPr lang="en-US" sz="1600" dirty="0"/>
            </a:br>
            <a:r>
              <a:rPr lang="en-US" sz="1600" dirty="0"/>
              <a:t>biological organisms from different taxa.</a:t>
            </a:r>
          </a:p>
          <a:p>
            <a:pPr algn="just"/>
            <a:endParaRPr lang="en-US" sz="1600" dirty="0"/>
          </a:p>
          <a:p>
            <a:pPr algn="just"/>
            <a:r>
              <a:rPr lang="en-US" sz="1600" dirty="0"/>
              <a:t>The dataset contains multivariate features related to kingdom, DNA type, species ID, codon frequencies, and species names. </a:t>
            </a:r>
          </a:p>
          <a:p>
            <a:pPr algn="just"/>
            <a:endParaRPr lang="en-US" sz="1600" dirty="0"/>
          </a:p>
          <a:p>
            <a:pPr algn="just"/>
            <a:r>
              <a:rPr lang="en-US" sz="1600" dirty="0"/>
              <a:t>Kingdom:  Represents different taxa such as archaea, bacteria, plasmids, plants, invertebrates, vertebrates, mammals, rodents, primates, and viruses.</a:t>
            </a:r>
            <a:br>
              <a:rPr lang="en-US" sz="1600" dirty="0"/>
            </a:br>
            <a:br>
              <a:rPr lang="en-US" sz="1600" dirty="0"/>
            </a:b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15299" y="548464"/>
            <a:ext cx="5098906" cy="1675623"/>
          </a:xfrm>
        </p:spPr>
        <p:txBody>
          <a:bodyPr anchor="b">
            <a:normAutofit/>
          </a:bodyPr>
          <a:lstStyle/>
          <a:p>
            <a:r>
              <a:rPr lang="en-US" sz="3500" b="1" u="sng" dirty="0"/>
              <a:t>Problem Overview</a:t>
            </a:r>
          </a:p>
        </p:txBody>
      </p:sp>
      <p:pic>
        <p:nvPicPr>
          <p:cNvPr id="22" name="Picture 21">
            <a:extLst>
              <a:ext uri="{FF2B5EF4-FFF2-40B4-BE49-F238E27FC236}">
                <a16:creationId xmlns:a16="http://schemas.microsoft.com/office/drawing/2014/main" id="{1B7B2068-BCF8-DB36-35DF-5D0560DA6A8A}"/>
              </a:ext>
            </a:extLst>
          </p:cNvPr>
          <p:cNvPicPr>
            <a:picLocks noChangeAspect="1"/>
          </p:cNvPicPr>
          <p:nvPr/>
        </p:nvPicPr>
        <p:blipFill>
          <a:blip r:embed="rId2"/>
          <a:srcRect l="53534" r="-2" b="-2"/>
          <a:stretch/>
        </p:blipFill>
        <p:spPr>
          <a:xfrm>
            <a:off x="20" y="10"/>
            <a:ext cx="3147352" cy="6857990"/>
          </a:xfrm>
          <a:prstGeom prst="rect">
            <a:avLst/>
          </a:prstGeom>
          <a:effectLst/>
        </p:spPr>
      </p:pic>
      <p:sp>
        <p:nvSpPr>
          <p:cNvPr id="3" name="Content Placeholder 2"/>
          <p:cNvSpPr>
            <a:spLocks noGrp="1"/>
          </p:cNvSpPr>
          <p:nvPr>
            <p:ph idx="1"/>
          </p:nvPr>
        </p:nvSpPr>
        <p:spPr>
          <a:xfrm>
            <a:off x="3415300" y="2409830"/>
            <a:ext cx="5098904" cy="3705217"/>
          </a:xfrm>
        </p:spPr>
        <p:txBody>
          <a:bodyPr>
            <a:normAutofit/>
          </a:bodyPr>
          <a:lstStyle/>
          <a:p>
            <a:pPr algn="just"/>
            <a:r>
              <a:rPr lang="en-US" sz="1400" dirty="0"/>
              <a:t>The aim is to analyze the DNA codon usage frequencies to understand patterns and relationships among different biological organisms from diverse taxa. </a:t>
            </a:r>
          </a:p>
          <a:p>
            <a:pPr algn="just"/>
            <a:endParaRPr lang="en-US" sz="1400" dirty="0"/>
          </a:p>
          <a:p>
            <a:pPr algn="just"/>
            <a:r>
              <a:rPr lang="en-US" sz="1400" dirty="0"/>
              <a:t>This analysis will involve classification and clustering tasks to identify distinct groups based on genomic composition and codon usage.</a:t>
            </a:r>
          </a:p>
          <a:p>
            <a:pPr algn="just"/>
            <a:endParaRPr lang="en-US" sz="1400" dirty="0"/>
          </a:p>
          <a:p>
            <a:pPr algn="just"/>
            <a:r>
              <a:rPr lang="en-US" sz="1400" b="1" dirty="0"/>
              <a:t>Business Constraints:</a:t>
            </a:r>
            <a:endParaRPr lang="en-US" sz="1400" dirty="0"/>
          </a:p>
          <a:p>
            <a:pPr algn="just"/>
            <a:r>
              <a:rPr lang="en-US" sz="1400" dirty="0"/>
              <a:t>No low latency required</a:t>
            </a:r>
          </a:p>
          <a:p>
            <a:pPr algn="just"/>
            <a:r>
              <a:rPr lang="en-US" sz="1400" dirty="0"/>
              <a:t>Interpretability is required</a:t>
            </a:r>
          </a:p>
          <a:p>
            <a:pPr algn="just"/>
            <a:r>
              <a:rPr lang="en-US" sz="1400" dirty="0"/>
              <a:t>Probability score of organisms belonging to a particular class is required.</a:t>
            </a:r>
          </a:p>
          <a:p>
            <a:pPr algn="just"/>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440A548-C0D4-4418-940E-EDC2F1D9A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708B267-8CD2-4684-A57B-9F1070769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CB76B1-0258-3F84-03A9-1222097A8C3B}"/>
              </a:ext>
            </a:extLst>
          </p:cNvPr>
          <p:cNvSpPr>
            <a:spLocks noGrp="1"/>
          </p:cNvSpPr>
          <p:nvPr>
            <p:ph type="title"/>
          </p:nvPr>
        </p:nvSpPr>
        <p:spPr>
          <a:xfrm>
            <a:off x="4963305" y="802955"/>
            <a:ext cx="3574747" cy="1454051"/>
          </a:xfrm>
        </p:spPr>
        <p:txBody>
          <a:bodyPr vert="horz" lIns="91440" tIns="45720" rIns="91440" bIns="45720" rtlCol="0" anchor="ctr">
            <a:normAutofit/>
          </a:bodyPr>
          <a:lstStyle/>
          <a:p>
            <a:r>
              <a:rPr lang="en-US" sz="3100" b="1" u="sng" kern="1200">
                <a:solidFill>
                  <a:schemeClr val="tx2"/>
                </a:solidFill>
                <a:latin typeface="+mj-lt"/>
                <a:ea typeface="+mj-ea"/>
                <a:cs typeface="+mj-cs"/>
              </a:rPr>
              <a:t>Dataset overview</a:t>
            </a:r>
          </a:p>
        </p:txBody>
      </p:sp>
      <p:grpSp>
        <p:nvGrpSpPr>
          <p:cNvPr id="29" name="Group 28">
            <a:extLst>
              <a:ext uri="{FF2B5EF4-FFF2-40B4-BE49-F238E27FC236}">
                <a16:creationId xmlns:a16="http://schemas.microsoft.com/office/drawing/2014/main" id="{41E5AB36-9328-47E9-95AD-E38AC1C0E1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369"/>
            <a:ext cx="4568256" cy="6858000"/>
            <a:chOff x="305" y="-369"/>
            <a:chExt cx="6091008" cy="6858000"/>
          </a:xfrm>
        </p:grpSpPr>
        <p:sp>
          <p:nvSpPr>
            <p:cNvPr id="30" name="Freeform: Shape 29">
              <a:extLst>
                <a:ext uri="{FF2B5EF4-FFF2-40B4-BE49-F238E27FC236}">
                  <a16:creationId xmlns:a16="http://schemas.microsoft.com/office/drawing/2014/main" id="{4532450F-A219-4BF5-88FA-A47084237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7007" cy="6858000"/>
            </a:xfrm>
            <a:custGeom>
              <a:avLst/>
              <a:gdLst>
                <a:gd name="connsiteX0" fmla="*/ 1423825 w 6057007"/>
                <a:gd name="connsiteY0" fmla="*/ 0 h 6858000"/>
                <a:gd name="connsiteX1" fmla="*/ 4262456 w 6057007"/>
                <a:gd name="connsiteY1" fmla="*/ 0 h 6858000"/>
                <a:gd name="connsiteX2" fmla="*/ 4371584 w 6057007"/>
                <a:gd name="connsiteY2" fmla="*/ 79625 h 6858000"/>
                <a:gd name="connsiteX3" fmla="*/ 5400299 w 6057007"/>
                <a:gd name="connsiteY3" fmla="*/ 1779691 h 6858000"/>
                <a:gd name="connsiteX4" fmla="*/ 5961759 w 6057007"/>
                <a:gd name="connsiteY4" fmla="*/ 4554903 h 6858000"/>
                <a:gd name="connsiteX5" fmla="*/ 4326541 w 6057007"/>
                <a:gd name="connsiteY5" fmla="*/ 6729688 h 6858000"/>
                <a:gd name="connsiteX6" fmla="*/ 4109121 w 6057007"/>
                <a:gd name="connsiteY6" fmla="*/ 6858000 h 6858000"/>
                <a:gd name="connsiteX7" fmla="*/ 1145358 w 6057007"/>
                <a:gd name="connsiteY7" fmla="*/ 6858000 h 6858000"/>
                <a:gd name="connsiteX8" fmla="*/ 1143587 w 6057007"/>
                <a:gd name="connsiteY8" fmla="*/ 6856705 h 6858000"/>
                <a:gd name="connsiteX9" fmla="*/ 162579 w 6057007"/>
                <a:gd name="connsiteY9" fmla="*/ 6240990 h 6858000"/>
                <a:gd name="connsiteX10" fmla="*/ 0 w 6057007"/>
                <a:gd name="connsiteY10" fmla="*/ 6125553 h 6858000"/>
                <a:gd name="connsiteX11" fmla="*/ 0 w 6057007"/>
                <a:gd name="connsiteY11" fmla="*/ 4670879 h 6858000"/>
                <a:gd name="connsiteX12" fmla="*/ 38388 w 6057007"/>
                <a:gd name="connsiteY12" fmla="*/ 4778792 h 6858000"/>
                <a:gd name="connsiteX13" fmla="*/ 155449 w 6057007"/>
                <a:gd name="connsiteY13" fmla="*/ 5029879 h 6858000"/>
                <a:gd name="connsiteX14" fmla="*/ 411802 w 6057007"/>
                <a:gd name="connsiteY14" fmla="*/ 5399531 h 6858000"/>
                <a:gd name="connsiteX15" fmla="*/ 806388 w 6057007"/>
                <a:gd name="connsiteY15" fmla="*/ 5659633 h 6858000"/>
                <a:gd name="connsiteX16" fmla="*/ 1801512 w 6057007"/>
                <a:gd name="connsiteY16" fmla="*/ 6314010 h 6858000"/>
                <a:gd name="connsiteX17" fmla="*/ 2653483 w 6057007"/>
                <a:gd name="connsiteY17" fmla="*/ 6529898 h 6858000"/>
                <a:gd name="connsiteX18" fmla="*/ 3666486 w 6057007"/>
                <a:gd name="connsiteY18" fmla="*/ 6190615 h 6858000"/>
                <a:gd name="connsiteX19" fmla="*/ 4658657 w 6057007"/>
                <a:gd name="connsiteY19" fmla="*/ 5428179 h 6858000"/>
                <a:gd name="connsiteX20" fmla="*/ 5222967 w 6057007"/>
                <a:gd name="connsiteY20" fmla="*/ 4356944 h 6858000"/>
                <a:gd name="connsiteX21" fmla="*/ 4724795 w 6057007"/>
                <a:gd name="connsiteY21" fmla="*/ 2210416 h 6858000"/>
                <a:gd name="connsiteX22" fmla="*/ 4473185 w 6057007"/>
                <a:gd name="connsiteY22" fmla="*/ 1691554 h 6858000"/>
                <a:gd name="connsiteX23" fmla="*/ 4046677 w 6057007"/>
                <a:gd name="connsiteY23" fmla="*/ 911781 h 6858000"/>
                <a:gd name="connsiteX24" fmla="*/ 3555564 w 6057007"/>
                <a:gd name="connsiteY24" fmla="*/ 585888 h 6858000"/>
                <a:gd name="connsiteX25" fmla="*/ 2405914 w 6057007"/>
                <a:gd name="connsiteY25" fmla="*/ 536282 h 6858000"/>
                <a:gd name="connsiteX26" fmla="*/ 1345719 w 6057007"/>
                <a:gd name="connsiteY26" fmla="*/ 957619 h 6858000"/>
                <a:gd name="connsiteX27" fmla="*/ 73341 w 6057007"/>
                <a:gd name="connsiteY27" fmla="*/ 2571698 h 6858000"/>
                <a:gd name="connsiteX28" fmla="*/ 0 w 6057007"/>
                <a:gd name="connsiteY28" fmla="*/ 2803810 h 6858000"/>
                <a:gd name="connsiteX29" fmla="*/ 0 w 6057007"/>
                <a:gd name="connsiteY29" fmla="*/ 1147591 h 6858000"/>
                <a:gd name="connsiteX30" fmla="*/ 142706 w 6057007"/>
                <a:gd name="connsiteY30" fmla="*/ 968763 h 6858000"/>
                <a:gd name="connsiteX31" fmla="*/ 971831 w 6057007"/>
                <a:gd name="connsiteY31" fmla="*/ 249890 h 6858000"/>
                <a:gd name="connsiteX32" fmla="*/ 1288677 w 6057007"/>
                <a:gd name="connsiteY32" fmla="*/ 65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57007" h="6858000">
                  <a:moveTo>
                    <a:pt x="1423825" y="0"/>
                  </a:moveTo>
                  <a:lnTo>
                    <a:pt x="4262456" y="0"/>
                  </a:lnTo>
                  <a:lnTo>
                    <a:pt x="4371584" y="79625"/>
                  </a:lnTo>
                  <a:cubicBezTo>
                    <a:pt x="4860533" y="476670"/>
                    <a:pt x="5063885" y="1132812"/>
                    <a:pt x="5400299" y="1779691"/>
                  </a:cubicBezTo>
                  <a:cubicBezTo>
                    <a:pt x="5848849" y="2642194"/>
                    <a:pt x="6244956" y="3497996"/>
                    <a:pt x="5961759" y="4554903"/>
                  </a:cubicBezTo>
                  <a:cubicBezTo>
                    <a:pt x="5691575" y="5563242"/>
                    <a:pt x="5092427" y="6238887"/>
                    <a:pt x="4326541" y="6729688"/>
                  </a:cubicBezTo>
                  <a:lnTo>
                    <a:pt x="4109121" y="6858000"/>
                  </a:lnTo>
                  <a:lnTo>
                    <a:pt x="1145358" y="6858000"/>
                  </a:lnTo>
                  <a:lnTo>
                    <a:pt x="1143587" y="6856705"/>
                  </a:lnTo>
                  <a:cubicBezTo>
                    <a:pt x="699546" y="6541440"/>
                    <a:pt x="399287" y="6392433"/>
                    <a:pt x="162579" y="6240990"/>
                  </a:cubicBezTo>
                  <a:lnTo>
                    <a:pt x="0" y="6125553"/>
                  </a:lnTo>
                  <a:lnTo>
                    <a:pt x="0" y="4670879"/>
                  </a:lnTo>
                  <a:lnTo>
                    <a:pt x="38388" y="4778792"/>
                  </a:lnTo>
                  <a:cubicBezTo>
                    <a:pt x="72793" y="4862402"/>
                    <a:pt x="111802" y="4945953"/>
                    <a:pt x="155449" y="5029879"/>
                  </a:cubicBezTo>
                  <a:cubicBezTo>
                    <a:pt x="273464" y="5256810"/>
                    <a:pt x="351295" y="5344113"/>
                    <a:pt x="411802" y="5399531"/>
                  </a:cubicBezTo>
                  <a:cubicBezTo>
                    <a:pt x="500065" y="5480405"/>
                    <a:pt x="628514" y="5555615"/>
                    <a:pt x="806388" y="5659633"/>
                  </a:cubicBezTo>
                  <a:cubicBezTo>
                    <a:pt x="1044358" y="5798926"/>
                    <a:pt x="1370396" y="5989780"/>
                    <a:pt x="1801512" y="6314010"/>
                  </a:cubicBezTo>
                  <a:cubicBezTo>
                    <a:pt x="2037213" y="6491324"/>
                    <a:pt x="2315885" y="6561958"/>
                    <a:pt x="2653483" y="6529898"/>
                  </a:cubicBezTo>
                  <a:cubicBezTo>
                    <a:pt x="2962383" y="6500529"/>
                    <a:pt x="3312661" y="6383221"/>
                    <a:pt x="3666486" y="6190615"/>
                  </a:cubicBezTo>
                  <a:cubicBezTo>
                    <a:pt x="4083218" y="5963697"/>
                    <a:pt x="4407642" y="5714350"/>
                    <a:pt x="4658657" y="5428179"/>
                  </a:cubicBezTo>
                  <a:cubicBezTo>
                    <a:pt x="4927319" y="5121947"/>
                    <a:pt x="5111907" y="4771422"/>
                    <a:pt x="5222967" y="4356944"/>
                  </a:cubicBezTo>
                  <a:cubicBezTo>
                    <a:pt x="5418167" y="3628447"/>
                    <a:pt x="5139747" y="3007703"/>
                    <a:pt x="4724795" y="2210416"/>
                  </a:cubicBezTo>
                  <a:cubicBezTo>
                    <a:pt x="4631776" y="2031551"/>
                    <a:pt x="4551122" y="1858737"/>
                    <a:pt x="4473185" y="1691554"/>
                  </a:cubicBezTo>
                  <a:cubicBezTo>
                    <a:pt x="4326842" y="1377756"/>
                    <a:pt x="4200559" y="1106810"/>
                    <a:pt x="4046677" y="911781"/>
                  </a:cubicBezTo>
                  <a:cubicBezTo>
                    <a:pt x="3910561" y="739097"/>
                    <a:pt x="3763658" y="641647"/>
                    <a:pt x="3555564" y="585888"/>
                  </a:cubicBezTo>
                  <a:cubicBezTo>
                    <a:pt x="3178534" y="484863"/>
                    <a:pt x="2791842" y="468166"/>
                    <a:pt x="2405914" y="536282"/>
                  </a:cubicBezTo>
                  <a:cubicBezTo>
                    <a:pt x="2032757" y="602054"/>
                    <a:pt x="1676044" y="743871"/>
                    <a:pt x="1345719" y="957619"/>
                  </a:cubicBezTo>
                  <a:cubicBezTo>
                    <a:pt x="762775" y="1334788"/>
                    <a:pt x="318714" y="1900690"/>
                    <a:pt x="73341" y="2571698"/>
                  </a:cubicBezTo>
                  <a:lnTo>
                    <a:pt x="0" y="2803810"/>
                  </a:lnTo>
                  <a:lnTo>
                    <a:pt x="0" y="1147591"/>
                  </a:lnTo>
                  <a:lnTo>
                    <a:pt x="142706" y="968763"/>
                  </a:lnTo>
                  <a:cubicBezTo>
                    <a:pt x="388539" y="688063"/>
                    <a:pt x="668237" y="446316"/>
                    <a:pt x="971831" y="249890"/>
                  </a:cubicBezTo>
                  <a:cubicBezTo>
                    <a:pt x="1074829" y="183240"/>
                    <a:pt x="1180574" y="121805"/>
                    <a:pt x="1288677" y="6583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35AC662-4000-411A-9E33-6A4B6C0FC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91008" cy="6858000"/>
            </a:xfrm>
            <a:custGeom>
              <a:avLst/>
              <a:gdLst>
                <a:gd name="connsiteX0" fmla="*/ 0 w 6091008"/>
                <a:gd name="connsiteY0" fmla="*/ 5476844 h 6858000"/>
                <a:gd name="connsiteX1" fmla="*/ 15220 w 6091008"/>
                <a:gd name="connsiteY1" fmla="*/ 5501668 h 6858000"/>
                <a:gd name="connsiteX2" fmla="*/ 198940 w 6091008"/>
                <a:gd name="connsiteY2" fmla="*/ 5717964 h 6858000"/>
                <a:gd name="connsiteX3" fmla="*/ 251499 w 6091008"/>
                <a:gd name="connsiteY3" fmla="*/ 5763842 h 6858000"/>
                <a:gd name="connsiteX4" fmla="*/ 308460 w 6091008"/>
                <a:gd name="connsiteY4" fmla="*/ 5806337 h 6858000"/>
                <a:gd name="connsiteX5" fmla="*/ 368305 w 6091008"/>
                <a:gd name="connsiteY5" fmla="*/ 5847248 h 6858000"/>
                <a:gd name="connsiteX6" fmla="*/ 430451 w 6091008"/>
                <a:gd name="connsiteY6" fmla="*/ 5887305 h 6858000"/>
                <a:gd name="connsiteX7" fmla="*/ 975811 w 6091008"/>
                <a:gd name="connsiteY7" fmla="*/ 6205653 h 6858000"/>
                <a:gd name="connsiteX8" fmla="*/ 1510250 w 6091008"/>
                <a:gd name="connsiteY8" fmla="*/ 6575390 h 6858000"/>
                <a:gd name="connsiteX9" fmla="*/ 2002437 w 6091008"/>
                <a:gd name="connsiteY9" fmla="*/ 6825029 h 6858000"/>
                <a:gd name="connsiteX10" fmla="*/ 2137670 w 6091008"/>
                <a:gd name="connsiteY10" fmla="*/ 6856874 h 6858000"/>
                <a:gd name="connsiteX11" fmla="*/ 2145778 w 6091008"/>
                <a:gd name="connsiteY11" fmla="*/ 6858000 h 6858000"/>
                <a:gd name="connsiteX12" fmla="*/ 1098858 w 6091008"/>
                <a:gd name="connsiteY12" fmla="*/ 6858000 h 6858000"/>
                <a:gd name="connsiteX13" fmla="*/ 1004166 w 6091008"/>
                <a:gd name="connsiteY13" fmla="*/ 6786858 h 6858000"/>
                <a:gd name="connsiteX14" fmla="*/ 751974 w 6091008"/>
                <a:gd name="connsiteY14" fmla="*/ 6608169 h 6858000"/>
                <a:gd name="connsiteX15" fmla="*/ 623305 w 6091008"/>
                <a:gd name="connsiteY15" fmla="*/ 6522172 h 6858000"/>
                <a:gd name="connsiteX16" fmla="*/ 492346 w 6091008"/>
                <a:gd name="connsiteY16" fmla="*/ 6437477 h 6858000"/>
                <a:gd name="connsiteX17" fmla="*/ 358536 w 6091008"/>
                <a:gd name="connsiteY17" fmla="*/ 6352312 h 6858000"/>
                <a:gd name="connsiteX18" fmla="*/ 290710 w 6091008"/>
                <a:gd name="connsiteY18" fmla="*/ 6308820 h 6858000"/>
                <a:gd name="connsiteX19" fmla="*/ 221792 w 6091008"/>
                <a:gd name="connsiteY19" fmla="*/ 6263122 h 6858000"/>
                <a:gd name="connsiteX20" fmla="*/ 152460 w 6091008"/>
                <a:gd name="connsiteY20" fmla="*/ 6215106 h 6858000"/>
                <a:gd name="connsiteX21" fmla="*/ 83055 w 6091008"/>
                <a:gd name="connsiteY21" fmla="*/ 6163978 h 6858000"/>
                <a:gd name="connsiteX22" fmla="*/ 14161 w 6091008"/>
                <a:gd name="connsiteY22" fmla="*/ 6109014 h 6858000"/>
                <a:gd name="connsiteX23" fmla="*/ 0 w 6091008"/>
                <a:gd name="connsiteY23" fmla="*/ 6096195 h 6858000"/>
                <a:gd name="connsiteX24" fmla="*/ 3707444 w 6091008"/>
                <a:gd name="connsiteY24" fmla="*/ 0 h 6858000"/>
                <a:gd name="connsiteX25" fmla="*/ 4265528 w 6091008"/>
                <a:gd name="connsiteY25" fmla="*/ 0 h 6858000"/>
                <a:gd name="connsiteX26" fmla="*/ 4291472 w 6091008"/>
                <a:gd name="connsiteY26" fmla="*/ 15596 h 6858000"/>
                <a:gd name="connsiteX27" fmla="*/ 4431124 w 6091008"/>
                <a:gd name="connsiteY27" fmla="*/ 119052 h 6858000"/>
                <a:gd name="connsiteX28" fmla="*/ 4899570 w 6091008"/>
                <a:gd name="connsiteY28" fmla="*/ 643769 h 6858000"/>
                <a:gd name="connsiteX29" fmla="*/ 5247925 w 6091008"/>
                <a:gd name="connsiteY29" fmla="*/ 1232134 h 6858000"/>
                <a:gd name="connsiteX30" fmla="*/ 5401234 w 6091008"/>
                <a:gd name="connsiteY30" fmla="*/ 1518442 h 6858000"/>
                <a:gd name="connsiteX31" fmla="*/ 5480921 w 6091008"/>
                <a:gd name="connsiteY31" fmla="*/ 1662114 h 6858000"/>
                <a:gd name="connsiteX32" fmla="*/ 5561804 w 6091008"/>
                <a:gd name="connsiteY32" fmla="*/ 1812436 h 6858000"/>
                <a:gd name="connsiteX33" fmla="*/ 5855037 w 6091008"/>
                <a:gd name="connsiteY33" fmla="*/ 2457716 h 6858000"/>
                <a:gd name="connsiteX34" fmla="*/ 6052254 w 6091008"/>
                <a:gd name="connsiteY34" fmla="*/ 3193699 h 6858000"/>
                <a:gd name="connsiteX35" fmla="*/ 6073151 w 6091008"/>
                <a:gd name="connsiteY35" fmla="*/ 4004612 h 6858000"/>
                <a:gd name="connsiteX36" fmla="*/ 6067309 w 6091008"/>
                <a:gd name="connsiteY36" fmla="*/ 4055890 h 6858000"/>
                <a:gd name="connsiteX37" fmla="*/ 6059979 w 6091008"/>
                <a:gd name="connsiteY37" fmla="*/ 4106917 h 6858000"/>
                <a:gd name="connsiteX38" fmla="*/ 6052371 w 6091008"/>
                <a:gd name="connsiteY38" fmla="*/ 4158016 h 6858000"/>
                <a:gd name="connsiteX39" fmla="*/ 6043434 w 6091008"/>
                <a:gd name="connsiteY39" fmla="*/ 4208759 h 6858000"/>
                <a:gd name="connsiteX40" fmla="*/ 6023229 w 6091008"/>
                <a:gd name="connsiteY40" fmla="*/ 4309769 h 6858000"/>
                <a:gd name="connsiteX41" fmla="*/ 5999922 w 6091008"/>
                <a:gd name="connsiteY41" fmla="*/ 4409799 h 6858000"/>
                <a:gd name="connsiteX42" fmla="*/ 5987157 w 6091008"/>
                <a:gd name="connsiteY42" fmla="*/ 4459369 h 6858000"/>
                <a:gd name="connsiteX43" fmla="*/ 5973731 w 6091008"/>
                <a:gd name="connsiteY43" fmla="*/ 4508027 h 6858000"/>
                <a:gd name="connsiteX44" fmla="*/ 5944653 w 6091008"/>
                <a:gd name="connsiteY44" fmla="*/ 4602538 h 6858000"/>
                <a:gd name="connsiteX45" fmla="*/ 5915334 w 6091008"/>
                <a:gd name="connsiteY45" fmla="*/ 4696982 h 6858000"/>
                <a:gd name="connsiteX46" fmla="*/ 5881786 w 6091008"/>
                <a:gd name="connsiteY46" fmla="*/ 4790295 h 6858000"/>
                <a:gd name="connsiteX47" fmla="*/ 5539609 w 6091008"/>
                <a:gd name="connsiteY47" fmla="*/ 5504511 h 6858000"/>
                <a:gd name="connsiteX48" fmla="*/ 5432400 w 6091008"/>
                <a:gd name="connsiteY48" fmla="*/ 5669348 h 6858000"/>
                <a:gd name="connsiteX49" fmla="*/ 5404330 w 6091008"/>
                <a:gd name="connsiteY49" fmla="*/ 5709372 h 6858000"/>
                <a:gd name="connsiteX50" fmla="*/ 5375525 w 6091008"/>
                <a:gd name="connsiteY50" fmla="*/ 5748757 h 6858000"/>
                <a:gd name="connsiteX51" fmla="*/ 5317831 w 6091008"/>
                <a:gd name="connsiteY51" fmla="*/ 5827355 h 6858000"/>
                <a:gd name="connsiteX52" fmla="*/ 5288208 w 6091008"/>
                <a:gd name="connsiteY52" fmla="*/ 5865932 h 6858000"/>
                <a:gd name="connsiteX53" fmla="*/ 5273251 w 6091008"/>
                <a:gd name="connsiteY53" fmla="*/ 5885035 h 6858000"/>
                <a:gd name="connsiteX54" fmla="*/ 5256656 w 6091008"/>
                <a:gd name="connsiteY54" fmla="*/ 5902520 h 6858000"/>
                <a:gd name="connsiteX55" fmla="*/ 5189858 w 6091008"/>
                <a:gd name="connsiteY55" fmla="*/ 5971616 h 6858000"/>
                <a:gd name="connsiteX56" fmla="*/ 5156287 w 6091008"/>
                <a:gd name="connsiteY56" fmla="*/ 6005600 h 6858000"/>
                <a:gd name="connsiteX57" fmla="*/ 5121598 w 6091008"/>
                <a:gd name="connsiteY57" fmla="*/ 6037962 h 6858000"/>
                <a:gd name="connsiteX58" fmla="*/ 5051798 w 6091008"/>
                <a:gd name="connsiteY58" fmla="*/ 6101838 h 6858000"/>
                <a:gd name="connsiteX59" fmla="*/ 4463594 w 6091008"/>
                <a:gd name="connsiteY59" fmla="*/ 6532280 h 6858000"/>
                <a:gd name="connsiteX60" fmla="*/ 4388637 w 6091008"/>
                <a:gd name="connsiteY60" fmla="*/ 6579169 h 6858000"/>
                <a:gd name="connsiteX61" fmla="*/ 4312856 w 6091008"/>
                <a:gd name="connsiteY61" fmla="*/ 6623337 h 6858000"/>
                <a:gd name="connsiteX62" fmla="*/ 4237558 w 6091008"/>
                <a:gd name="connsiteY62" fmla="*/ 6667632 h 6858000"/>
                <a:gd name="connsiteX63" fmla="*/ 4161774 w 6091008"/>
                <a:gd name="connsiteY63" fmla="*/ 6709883 h 6858000"/>
                <a:gd name="connsiteX64" fmla="*/ 4010448 w 6091008"/>
                <a:gd name="connsiteY64" fmla="*/ 6792981 h 6858000"/>
                <a:gd name="connsiteX65" fmla="*/ 3935163 w 6091008"/>
                <a:gd name="connsiteY65" fmla="*/ 6834338 h 6858000"/>
                <a:gd name="connsiteX66" fmla="*/ 3892887 w 6091008"/>
                <a:gd name="connsiteY66" fmla="*/ 6858000 h 6858000"/>
                <a:gd name="connsiteX67" fmla="*/ 2743942 w 6091008"/>
                <a:gd name="connsiteY67" fmla="*/ 6858000 h 6858000"/>
                <a:gd name="connsiteX68" fmla="*/ 2852577 w 6091008"/>
                <a:gd name="connsiteY68" fmla="*/ 6838910 h 6858000"/>
                <a:gd name="connsiteX69" fmla="*/ 3143255 w 6091008"/>
                <a:gd name="connsiteY69" fmla="*/ 6759775 h 6858000"/>
                <a:gd name="connsiteX70" fmla="*/ 3430899 w 6091008"/>
                <a:gd name="connsiteY70" fmla="*/ 6650056 h 6858000"/>
                <a:gd name="connsiteX71" fmla="*/ 3713289 w 6091008"/>
                <a:gd name="connsiteY71" fmla="*/ 6514054 h 6858000"/>
                <a:gd name="connsiteX72" fmla="*/ 3981228 w 6091008"/>
                <a:gd name="connsiteY72" fmla="*/ 6334878 h 6858000"/>
                <a:gd name="connsiteX73" fmla="*/ 4107885 w 6091008"/>
                <a:gd name="connsiteY73" fmla="*/ 6233689 h 6858000"/>
                <a:gd name="connsiteX74" fmla="*/ 4169795 w 6091008"/>
                <a:gd name="connsiteY74" fmla="*/ 6181389 h 6858000"/>
                <a:gd name="connsiteX75" fmla="*/ 4229189 w 6091008"/>
                <a:gd name="connsiteY75" fmla="*/ 6125914 h 6858000"/>
                <a:gd name="connsiteX76" fmla="*/ 4652064 w 6091008"/>
                <a:gd name="connsiteY76" fmla="*/ 5641457 h 6858000"/>
                <a:gd name="connsiteX77" fmla="*/ 4697555 w 6091008"/>
                <a:gd name="connsiteY77" fmla="*/ 5576516 h 6858000"/>
                <a:gd name="connsiteX78" fmla="*/ 4720492 w 6091008"/>
                <a:gd name="connsiteY78" fmla="*/ 5544537 h 6858000"/>
                <a:gd name="connsiteX79" fmla="*/ 4741922 w 6091008"/>
                <a:gd name="connsiteY79" fmla="*/ 5511420 h 6858000"/>
                <a:gd name="connsiteX80" fmla="*/ 4784179 w 6091008"/>
                <a:gd name="connsiteY80" fmla="*/ 5445022 h 6858000"/>
                <a:gd name="connsiteX81" fmla="*/ 4794796 w 6091008"/>
                <a:gd name="connsiteY81" fmla="*/ 5428584 h 6858000"/>
                <a:gd name="connsiteX82" fmla="*/ 4807173 w 6091008"/>
                <a:gd name="connsiteY82" fmla="*/ 5413795 h 6858000"/>
                <a:gd name="connsiteX83" fmla="*/ 4830010 w 6091008"/>
                <a:gd name="connsiteY83" fmla="*/ 5382674 h 6858000"/>
                <a:gd name="connsiteX84" fmla="*/ 4874298 w 6091008"/>
                <a:gd name="connsiteY84" fmla="*/ 5319323 h 6858000"/>
                <a:gd name="connsiteX85" fmla="*/ 4896484 w 6091008"/>
                <a:gd name="connsiteY85" fmla="*/ 5287734 h 6858000"/>
                <a:gd name="connsiteX86" fmla="*/ 4918019 w 6091008"/>
                <a:gd name="connsiteY86" fmla="*/ 5255673 h 6858000"/>
                <a:gd name="connsiteX87" fmla="*/ 4999238 w 6091008"/>
                <a:gd name="connsiteY87" fmla="*/ 5124058 h 6858000"/>
                <a:gd name="connsiteX88" fmla="*/ 5251271 w 6091008"/>
                <a:gd name="connsiteY88" fmla="*/ 4554965 h 6858000"/>
                <a:gd name="connsiteX89" fmla="*/ 5276136 w 6091008"/>
                <a:gd name="connsiteY89" fmla="*/ 4480521 h 6858000"/>
                <a:gd name="connsiteX90" fmla="*/ 5297442 w 6091008"/>
                <a:gd name="connsiteY90" fmla="*/ 4404389 h 6858000"/>
                <a:gd name="connsiteX91" fmla="*/ 5318953 w 6091008"/>
                <a:gd name="connsiteY91" fmla="*/ 4328458 h 6858000"/>
                <a:gd name="connsiteX92" fmla="*/ 5328684 w 6091008"/>
                <a:gd name="connsiteY92" fmla="*/ 4291175 h 6858000"/>
                <a:gd name="connsiteX93" fmla="*/ 5337470 w 6091008"/>
                <a:gd name="connsiteY93" fmla="*/ 4254522 h 6858000"/>
                <a:gd name="connsiteX94" fmla="*/ 5353277 w 6091008"/>
                <a:gd name="connsiteY94" fmla="*/ 4181038 h 6858000"/>
                <a:gd name="connsiteX95" fmla="*/ 5366762 w 6091008"/>
                <a:gd name="connsiteY95" fmla="*/ 4107520 h 6858000"/>
                <a:gd name="connsiteX96" fmla="*/ 5373105 w 6091008"/>
                <a:gd name="connsiteY96" fmla="*/ 4070802 h 6858000"/>
                <a:gd name="connsiteX97" fmla="*/ 5378288 w 6091008"/>
                <a:gd name="connsiteY97" fmla="*/ 4034066 h 6858000"/>
                <a:gd name="connsiteX98" fmla="*/ 5383471 w 6091008"/>
                <a:gd name="connsiteY98" fmla="*/ 3997331 h 6858000"/>
                <a:gd name="connsiteX99" fmla="*/ 5387373 w 6091008"/>
                <a:gd name="connsiteY99" fmla="*/ 3960547 h 6858000"/>
                <a:gd name="connsiteX100" fmla="*/ 5375699 w 6091008"/>
                <a:gd name="connsiteY100" fmla="*/ 3369810 h 6858000"/>
                <a:gd name="connsiteX101" fmla="*/ 5225695 w 6091008"/>
                <a:gd name="connsiteY101" fmla="*/ 2777923 h 6858000"/>
                <a:gd name="connsiteX102" fmla="*/ 4989893 w 6091008"/>
                <a:gd name="connsiteY102" fmla="*/ 2181595 h 6858000"/>
                <a:gd name="connsiteX103" fmla="*/ 4856777 w 6091008"/>
                <a:gd name="connsiteY103" fmla="*/ 1872581 h 6858000"/>
                <a:gd name="connsiteX104" fmla="*/ 4729367 w 6091008"/>
                <a:gd name="connsiteY104" fmla="*/ 1547581 h 6858000"/>
                <a:gd name="connsiteX105" fmla="*/ 4510575 w 6091008"/>
                <a:gd name="connsiteY105" fmla="*/ 917244 h 6858000"/>
                <a:gd name="connsiteX106" fmla="*/ 4387446 w 6091008"/>
                <a:gd name="connsiteY106" fmla="*/ 626512 h 6858000"/>
                <a:gd name="connsiteX107" fmla="*/ 4227716 w 6091008"/>
                <a:gd name="connsiteY107" fmla="*/ 368510 h 6858000"/>
                <a:gd name="connsiteX108" fmla="*/ 4017774 w 6091008"/>
                <a:gd name="connsiteY108" fmla="*/ 161674 h 6858000"/>
                <a:gd name="connsiteX109" fmla="*/ 3761542 w 6091008"/>
                <a:gd name="connsiteY109" fmla="*/ 19860 h 6858000"/>
                <a:gd name="connsiteX110" fmla="*/ 3727185 w 6091008"/>
                <a:gd name="connsiteY110" fmla="*/ 6533 h 6858000"/>
                <a:gd name="connsiteX111" fmla="*/ 1325680 w 6091008"/>
                <a:gd name="connsiteY111" fmla="*/ 0 h 6858000"/>
                <a:gd name="connsiteX112" fmla="*/ 2347354 w 6091008"/>
                <a:gd name="connsiteY112" fmla="*/ 0 h 6858000"/>
                <a:gd name="connsiteX113" fmla="*/ 2262734 w 6091008"/>
                <a:gd name="connsiteY113" fmla="*/ 20581 h 6858000"/>
                <a:gd name="connsiteX114" fmla="*/ 1969830 w 6091008"/>
                <a:gd name="connsiteY114" fmla="*/ 118108 h 6858000"/>
                <a:gd name="connsiteX115" fmla="*/ 1897367 w 6091008"/>
                <a:gd name="connsiteY115" fmla="*/ 145059 h 6858000"/>
                <a:gd name="connsiteX116" fmla="*/ 1825860 w 6091008"/>
                <a:gd name="connsiteY116" fmla="*/ 175210 h 6858000"/>
                <a:gd name="connsiteX117" fmla="*/ 1754258 w 6091008"/>
                <a:gd name="connsiteY117" fmla="*/ 204746 h 6858000"/>
                <a:gd name="connsiteX118" fmla="*/ 1683442 w 6091008"/>
                <a:gd name="connsiteY118" fmla="*/ 237143 h 6858000"/>
                <a:gd name="connsiteX119" fmla="*/ 1612330 w 6091008"/>
                <a:gd name="connsiteY119" fmla="*/ 268724 h 6858000"/>
                <a:gd name="connsiteX120" fmla="*/ 1542244 w 6091008"/>
                <a:gd name="connsiteY120" fmla="*/ 303229 h 6858000"/>
                <a:gd name="connsiteX121" fmla="*/ 1471990 w 6091008"/>
                <a:gd name="connsiteY121" fmla="*/ 337395 h 6858000"/>
                <a:gd name="connsiteX122" fmla="*/ 1402813 w 6091008"/>
                <a:gd name="connsiteY122" fmla="*/ 374794 h 6858000"/>
                <a:gd name="connsiteX123" fmla="*/ 1333886 w 6091008"/>
                <a:gd name="connsiteY123" fmla="*/ 412702 h 6858000"/>
                <a:gd name="connsiteX124" fmla="*/ 1266278 w 6091008"/>
                <a:gd name="connsiteY124" fmla="*/ 453907 h 6858000"/>
                <a:gd name="connsiteX125" fmla="*/ 1199136 w 6091008"/>
                <a:gd name="connsiteY125" fmla="*/ 496266 h 6858000"/>
                <a:gd name="connsiteX126" fmla="*/ 1182302 w 6091008"/>
                <a:gd name="connsiteY126" fmla="*/ 506917 h 6858000"/>
                <a:gd name="connsiteX127" fmla="*/ 1166009 w 6091008"/>
                <a:gd name="connsiteY127" fmla="*/ 518449 h 6858000"/>
                <a:gd name="connsiteX128" fmla="*/ 1133302 w 6091008"/>
                <a:gd name="connsiteY128" fmla="*/ 541479 h 6858000"/>
                <a:gd name="connsiteX129" fmla="*/ 1067923 w 6091008"/>
                <a:gd name="connsiteY129" fmla="*/ 587403 h 6858000"/>
                <a:gd name="connsiteX130" fmla="*/ 1051509 w 6091008"/>
                <a:gd name="connsiteY130" fmla="*/ 598902 h 6858000"/>
                <a:gd name="connsiteX131" fmla="*/ 1035673 w 6091008"/>
                <a:gd name="connsiteY131" fmla="*/ 611145 h 6858000"/>
                <a:gd name="connsiteX132" fmla="*/ 1003878 w 6091008"/>
                <a:gd name="connsiteY132" fmla="*/ 635598 h 6858000"/>
                <a:gd name="connsiteX133" fmla="*/ 877673 w 6091008"/>
                <a:gd name="connsiteY133" fmla="*/ 735582 h 6858000"/>
                <a:gd name="connsiteX134" fmla="*/ 417533 w 6091008"/>
                <a:gd name="connsiteY134" fmla="*/ 1198720 h 6858000"/>
                <a:gd name="connsiteX135" fmla="*/ 54935 w 6091008"/>
                <a:gd name="connsiteY135" fmla="*/ 1756293 h 6858000"/>
                <a:gd name="connsiteX136" fmla="*/ 17844 w 6091008"/>
                <a:gd name="connsiteY136" fmla="*/ 1831433 h 6858000"/>
                <a:gd name="connsiteX137" fmla="*/ 0 w 6091008"/>
                <a:gd name="connsiteY137" fmla="*/ 1869131 h 6858000"/>
                <a:gd name="connsiteX138" fmla="*/ 0 w 6091008"/>
                <a:gd name="connsiteY138" fmla="*/ 1198550 h 6858000"/>
                <a:gd name="connsiteX139" fmla="*/ 185957 w 6091008"/>
                <a:gd name="connsiteY139" fmla="*/ 961506 h 6858000"/>
                <a:gd name="connsiteX140" fmla="*/ 689746 w 6091008"/>
                <a:gd name="connsiteY140" fmla="*/ 447064 h 6858000"/>
                <a:gd name="connsiteX141" fmla="*/ 827126 w 6091008"/>
                <a:gd name="connsiteY141" fmla="*/ 333881 h 6858000"/>
                <a:gd name="connsiteX142" fmla="*/ 968997 w 6091008"/>
                <a:gd name="connsiteY142" fmla="*/ 228085 h 6858000"/>
                <a:gd name="connsiteX143" fmla="*/ 1004883 w 6091008"/>
                <a:gd name="connsiteY143" fmla="*/ 202373 h 6858000"/>
                <a:gd name="connsiteX144" fmla="*/ 1022826 w 6091008"/>
                <a:gd name="connsiteY144" fmla="*/ 189517 h 6858000"/>
                <a:gd name="connsiteX145" fmla="*/ 1041187 w 6091008"/>
                <a:gd name="connsiteY145" fmla="*/ 177509 h 6858000"/>
                <a:gd name="connsiteX146" fmla="*/ 1114760 w 6091008"/>
                <a:gd name="connsiteY146" fmla="*/ 129512 h 6858000"/>
                <a:gd name="connsiteX147" fmla="*/ 1188498 w 6091008"/>
                <a:gd name="connsiteY147" fmla="*/ 81854 h 6858000"/>
                <a:gd name="connsiteX148" fmla="*/ 1263461 w 6091008"/>
                <a:gd name="connsiteY148" fmla="*/ 36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1008" h="6858000">
                  <a:moveTo>
                    <a:pt x="0" y="5476844"/>
                  </a:moveTo>
                  <a:lnTo>
                    <a:pt x="15220" y="5501668"/>
                  </a:lnTo>
                  <a:cubicBezTo>
                    <a:pt x="69097" y="5585141"/>
                    <a:pt x="130925" y="5654403"/>
                    <a:pt x="198940" y="5717964"/>
                  </a:cubicBezTo>
                  <a:lnTo>
                    <a:pt x="251499" y="5763842"/>
                  </a:lnTo>
                  <a:lnTo>
                    <a:pt x="308460" y="5806337"/>
                  </a:lnTo>
                  <a:cubicBezTo>
                    <a:pt x="326685" y="5820934"/>
                    <a:pt x="348384" y="5833667"/>
                    <a:pt x="368305" y="5847248"/>
                  </a:cubicBezTo>
                  <a:cubicBezTo>
                    <a:pt x="388782" y="5860683"/>
                    <a:pt x="408424" y="5874336"/>
                    <a:pt x="430451" y="5887305"/>
                  </a:cubicBezTo>
                  <a:cubicBezTo>
                    <a:pt x="601703" y="5991186"/>
                    <a:pt x="792871" y="6091279"/>
                    <a:pt x="975811" y="6205653"/>
                  </a:cubicBezTo>
                  <a:cubicBezTo>
                    <a:pt x="1159565" y="6318920"/>
                    <a:pt x="1337666" y="6443625"/>
                    <a:pt x="1510250" y="6575390"/>
                  </a:cubicBezTo>
                  <a:cubicBezTo>
                    <a:pt x="1658997" y="6690317"/>
                    <a:pt x="1824862" y="6774210"/>
                    <a:pt x="2002437" y="6825029"/>
                  </a:cubicBezTo>
                  <a:cubicBezTo>
                    <a:pt x="2046812" y="6837803"/>
                    <a:pt x="2091936" y="6848385"/>
                    <a:pt x="2137670" y="6856874"/>
                  </a:cubicBezTo>
                  <a:lnTo>
                    <a:pt x="2145778" y="6858000"/>
                  </a:lnTo>
                  <a:lnTo>
                    <a:pt x="1098858" y="6858000"/>
                  </a:lnTo>
                  <a:lnTo>
                    <a:pt x="1004166" y="6786858"/>
                  </a:lnTo>
                  <a:cubicBezTo>
                    <a:pt x="920997" y="6725805"/>
                    <a:pt x="837118" y="6666016"/>
                    <a:pt x="751974" y="6608169"/>
                  </a:cubicBezTo>
                  <a:lnTo>
                    <a:pt x="623305" y="6522172"/>
                  </a:lnTo>
                  <a:lnTo>
                    <a:pt x="492346" y="6437477"/>
                  </a:lnTo>
                  <a:lnTo>
                    <a:pt x="358536" y="6352312"/>
                  </a:lnTo>
                  <a:lnTo>
                    <a:pt x="290710" y="6308820"/>
                  </a:lnTo>
                  <a:lnTo>
                    <a:pt x="221792" y="6263122"/>
                  </a:lnTo>
                  <a:cubicBezTo>
                    <a:pt x="198889" y="6248595"/>
                    <a:pt x="175526" y="6231442"/>
                    <a:pt x="152460" y="6215106"/>
                  </a:cubicBezTo>
                  <a:cubicBezTo>
                    <a:pt x="129301" y="6198154"/>
                    <a:pt x="105988" y="6183223"/>
                    <a:pt x="83055" y="6163978"/>
                  </a:cubicBezTo>
                  <a:lnTo>
                    <a:pt x="14161" y="6109014"/>
                  </a:lnTo>
                  <a:lnTo>
                    <a:pt x="0" y="6096195"/>
                  </a:lnTo>
                  <a:close/>
                  <a:moveTo>
                    <a:pt x="3707444" y="0"/>
                  </a:moveTo>
                  <a:lnTo>
                    <a:pt x="4265528" y="0"/>
                  </a:lnTo>
                  <a:lnTo>
                    <a:pt x="4291472" y="15596"/>
                  </a:lnTo>
                  <a:cubicBezTo>
                    <a:pt x="4339292" y="47637"/>
                    <a:pt x="4385917" y="82210"/>
                    <a:pt x="4431124" y="119052"/>
                  </a:cubicBezTo>
                  <a:cubicBezTo>
                    <a:pt x="4612085" y="266897"/>
                    <a:pt x="4766658" y="451392"/>
                    <a:pt x="4899570" y="643769"/>
                  </a:cubicBezTo>
                  <a:cubicBezTo>
                    <a:pt x="5032421" y="836866"/>
                    <a:pt x="5144168" y="1037706"/>
                    <a:pt x="5247925" y="1232134"/>
                  </a:cubicBezTo>
                  <a:cubicBezTo>
                    <a:pt x="5299886" y="1329516"/>
                    <a:pt x="5349860" y="1425631"/>
                    <a:pt x="5401234" y="1518442"/>
                  </a:cubicBezTo>
                  <a:lnTo>
                    <a:pt x="5480921" y="1662114"/>
                  </a:lnTo>
                  <a:cubicBezTo>
                    <a:pt x="5508162" y="1711659"/>
                    <a:pt x="5535098" y="1761858"/>
                    <a:pt x="5561804" y="1812436"/>
                  </a:cubicBezTo>
                  <a:cubicBezTo>
                    <a:pt x="5668394" y="2015131"/>
                    <a:pt x="5769309" y="2228374"/>
                    <a:pt x="5855037" y="2457716"/>
                  </a:cubicBezTo>
                  <a:cubicBezTo>
                    <a:pt x="5940757" y="2686612"/>
                    <a:pt x="6011031" y="2932566"/>
                    <a:pt x="6052254" y="3193699"/>
                  </a:cubicBezTo>
                  <a:cubicBezTo>
                    <a:pt x="6093625" y="3454283"/>
                    <a:pt x="6103924" y="3730828"/>
                    <a:pt x="6073151" y="4004612"/>
                  </a:cubicBezTo>
                  <a:lnTo>
                    <a:pt x="6067309" y="4055890"/>
                  </a:lnTo>
                  <a:cubicBezTo>
                    <a:pt x="6065066" y="4072953"/>
                    <a:pt x="6062462" y="4089919"/>
                    <a:pt x="6059979" y="4106917"/>
                  </a:cubicBezTo>
                  <a:lnTo>
                    <a:pt x="6052371" y="4158016"/>
                  </a:lnTo>
                  <a:cubicBezTo>
                    <a:pt x="6049766" y="4174982"/>
                    <a:pt x="6046401" y="4191890"/>
                    <a:pt x="6043434" y="4208759"/>
                  </a:cubicBezTo>
                  <a:cubicBezTo>
                    <a:pt x="6037102" y="4242536"/>
                    <a:pt x="6031011" y="4276380"/>
                    <a:pt x="6023229" y="4309769"/>
                  </a:cubicBezTo>
                  <a:cubicBezTo>
                    <a:pt x="6015690" y="4343223"/>
                    <a:pt x="6008874" y="4376870"/>
                    <a:pt x="5999922" y="4409799"/>
                  </a:cubicBezTo>
                  <a:lnTo>
                    <a:pt x="5987157" y="4459369"/>
                  </a:lnTo>
                  <a:cubicBezTo>
                    <a:pt x="5982945" y="4476053"/>
                    <a:pt x="5978687" y="4492427"/>
                    <a:pt x="5973731" y="4508027"/>
                  </a:cubicBezTo>
                  <a:lnTo>
                    <a:pt x="5944653" y="4602538"/>
                  </a:lnTo>
                  <a:lnTo>
                    <a:pt x="5915334" y="4696982"/>
                  </a:lnTo>
                  <a:cubicBezTo>
                    <a:pt x="5905346" y="4728457"/>
                    <a:pt x="5892944" y="4759283"/>
                    <a:pt x="5881786" y="4790295"/>
                  </a:cubicBezTo>
                  <a:cubicBezTo>
                    <a:pt x="5791737" y="5038923"/>
                    <a:pt x="5677271" y="5280123"/>
                    <a:pt x="5539609" y="5504511"/>
                  </a:cubicBezTo>
                  <a:lnTo>
                    <a:pt x="5432400" y="5669348"/>
                  </a:lnTo>
                  <a:cubicBezTo>
                    <a:pt x="5423763" y="5683225"/>
                    <a:pt x="5413823" y="5696165"/>
                    <a:pt x="5404330" y="5709372"/>
                  </a:cubicBezTo>
                  <a:lnTo>
                    <a:pt x="5375525" y="5748757"/>
                  </a:lnTo>
                  <a:lnTo>
                    <a:pt x="5317831" y="5827355"/>
                  </a:lnTo>
                  <a:cubicBezTo>
                    <a:pt x="5308217" y="5840529"/>
                    <a:pt x="5298639" y="5853567"/>
                    <a:pt x="5288208" y="5865932"/>
                  </a:cubicBezTo>
                  <a:cubicBezTo>
                    <a:pt x="5283153" y="5872232"/>
                    <a:pt x="5278509" y="5878936"/>
                    <a:pt x="5273251" y="5885035"/>
                  </a:cubicBezTo>
                  <a:cubicBezTo>
                    <a:pt x="5267908" y="5890963"/>
                    <a:pt x="5262120" y="5896624"/>
                    <a:pt x="5256656" y="5902520"/>
                  </a:cubicBezTo>
                  <a:lnTo>
                    <a:pt x="5189858" y="5971616"/>
                  </a:lnTo>
                  <a:cubicBezTo>
                    <a:pt x="5178681" y="5982899"/>
                    <a:pt x="5167959" y="5994892"/>
                    <a:pt x="5156287" y="6005600"/>
                  </a:cubicBezTo>
                  <a:lnTo>
                    <a:pt x="5121598" y="6037962"/>
                  </a:lnTo>
                  <a:lnTo>
                    <a:pt x="5051798" y="6101838"/>
                  </a:lnTo>
                  <a:cubicBezTo>
                    <a:pt x="4864110" y="6268956"/>
                    <a:pt x="4663874" y="6407541"/>
                    <a:pt x="4463594" y="6532280"/>
                  </a:cubicBezTo>
                  <a:cubicBezTo>
                    <a:pt x="4438472" y="6547774"/>
                    <a:pt x="4413434" y="6563439"/>
                    <a:pt x="4388637" y="6579169"/>
                  </a:cubicBezTo>
                  <a:lnTo>
                    <a:pt x="4312856" y="6623337"/>
                  </a:lnTo>
                  <a:lnTo>
                    <a:pt x="4237558" y="6667632"/>
                  </a:lnTo>
                  <a:cubicBezTo>
                    <a:pt x="4212548" y="6682715"/>
                    <a:pt x="4186842" y="6695553"/>
                    <a:pt x="4161774" y="6709883"/>
                  </a:cubicBezTo>
                  <a:cubicBezTo>
                    <a:pt x="4111167" y="6737392"/>
                    <a:pt x="4061123" y="6766670"/>
                    <a:pt x="4010448" y="6792981"/>
                  </a:cubicBezTo>
                  <a:cubicBezTo>
                    <a:pt x="3985322" y="6806562"/>
                    <a:pt x="3960037" y="6820248"/>
                    <a:pt x="3935163" y="6834338"/>
                  </a:cubicBezTo>
                  <a:lnTo>
                    <a:pt x="3892887" y="6858000"/>
                  </a:lnTo>
                  <a:lnTo>
                    <a:pt x="2743942" y="6858000"/>
                  </a:lnTo>
                  <a:lnTo>
                    <a:pt x="2852577" y="6838910"/>
                  </a:lnTo>
                  <a:cubicBezTo>
                    <a:pt x="2949686" y="6818527"/>
                    <a:pt x="3046805" y="6791706"/>
                    <a:pt x="3143255" y="6759775"/>
                  </a:cubicBezTo>
                  <a:cubicBezTo>
                    <a:pt x="3239807" y="6727945"/>
                    <a:pt x="3335416" y="6689975"/>
                    <a:pt x="3430899" y="6650056"/>
                  </a:cubicBezTo>
                  <a:cubicBezTo>
                    <a:pt x="3526299" y="6609969"/>
                    <a:pt x="3621242" y="6565786"/>
                    <a:pt x="3713289" y="6514054"/>
                  </a:cubicBezTo>
                  <a:cubicBezTo>
                    <a:pt x="3805137" y="6460650"/>
                    <a:pt x="3895762" y="6401178"/>
                    <a:pt x="3981228" y="6334878"/>
                  </a:cubicBezTo>
                  <a:cubicBezTo>
                    <a:pt x="4024934" y="6303166"/>
                    <a:pt x="4066572" y="6268544"/>
                    <a:pt x="4107885" y="6233689"/>
                  </a:cubicBezTo>
                  <a:cubicBezTo>
                    <a:pt x="4128602" y="6216277"/>
                    <a:pt x="4149365" y="6199173"/>
                    <a:pt x="4169795" y="6181389"/>
                  </a:cubicBezTo>
                  <a:cubicBezTo>
                    <a:pt x="4189729" y="6163032"/>
                    <a:pt x="4209542" y="6144643"/>
                    <a:pt x="4229189" y="6125914"/>
                  </a:cubicBezTo>
                  <a:cubicBezTo>
                    <a:pt x="4387326" y="5978255"/>
                    <a:pt x="4528049" y="5812977"/>
                    <a:pt x="4652064" y="5641457"/>
                  </a:cubicBezTo>
                  <a:lnTo>
                    <a:pt x="4697555" y="5576516"/>
                  </a:lnTo>
                  <a:lnTo>
                    <a:pt x="4720492" y="5544537"/>
                  </a:lnTo>
                  <a:cubicBezTo>
                    <a:pt x="4728246" y="5533956"/>
                    <a:pt x="4734819" y="5522469"/>
                    <a:pt x="4741922" y="5511420"/>
                  </a:cubicBezTo>
                  <a:lnTo>
                    <a:pt x="4784179" y="5445022"/>
                  </a:lnTo>
                  <a:cubicBezTo>
                    <a:pt x="4787730" y="5439497"/>
                    <a:pt x="4791161" y="5433940"/>
                    <a:pt x="4794796" y="5428584"/>
                  </a:cubicBezTo>
                  <a:cubicBezTo>
                    <a:pt x="4798637" y="5423432"/>
                    <a:pt x="4803091" y="5418884"/>
                    <a:pt x="4807173" y="5413795"/>
                  </a:cubicBezTo>
                  <a:cubicBezTo>
                    <a:pt x="4815384" y="5403926"/>
                    <a:pt x="4822656" y="5393214"/>
                    <a:pt x="4830010" y="5382674"/>
                  </a:cubicBezTo>
                  <a:lnTo>
                    <a:pt x="4874298" y="5319323"/>
                  </a:lnTo>
                  <a:lnTo>
                    <a:pt x="4896484" y="5287734"/>
                  </a:lnTo>
                  <a:cubicBezTo>
                    <a:pt x="4903839" y="5277191"/>
                    <a:pt x="4911520" y="5266885"/>
                    <a:pt x="4918019" y="5255673"/>
                  </a:cubicBezTo>
                  <a:lnTo>
                    <a:pt x="4999238" y="5124058"/>
                  </a:lnTo>
                  <a:cubicBezTo>
                    <a:pt x="5102559" y="4945225"/>
                    <a:pt x="5185787" y="4753943"/>
                    <a:pt x="5251271" y="4554965"/>
                  </a:cubicBezTo>
                  <a:cubicBezTo>
                    <a:pt x="5259371" y="4530051"/>
                    <a:pt x="5268846" y="4505799"/>
                    <a:pt x="5276136" y="4480521"/>
                  </a:cubicBezTo>
                  <a:lnTo>
                    <a:pt x="5297442" y="4404389"/>
                  </a:lnTo>
                  <a:lnTo>
                    <a:pt x="5318953" y="4328458"/>
                  </a:lnTo>
                  <a:cubicBezTo>
                    <a:pt x="5322895" y="4315679"/>
                    <a:pt x="5325929" y="4303390"/>
                    <a:pt x="5328684" y="4291175"/>
                  </a:cubicBezTo>
                  <a:lnTo>
                    <a:pt x="5337470" y="4254522"/>
                  </a:lnTo>
                  <a:cubicBezTo>
                    <a:pt x="5343899" y="4230045"/>
                    <a:pt x="5348129" y="4205565"/>
                    <a:pt x="5353277" y="4181038"/>
                  </a:cubicBezTo>
                  <a:cubicBezTo>
                    <a:pt x="5358786" y="4156608"/>
                    <a:pt x="5362533" y="4132000"/>
                    <a:pt x="5366762" y="4107520"/>
                  </a:cubicBezTo>
                  <a:cubicBezTo>
                    <a:pt x="5368877" y="4095280"/>
                    <a:pt x="5371390" y="4083000"/>
                    <a:pt x="5373105" y="4070802"/>
                  </a:cubicBezTo>
                  <a:lnTo>
                    <a:pt x="5378288" y="4034066"/>
                  </a:lnTo>
                  <a:lnTo>
                    <a:pt x="5383471" y="3997331"/>
                  </a:lnTo>
                  <a:lnTo>
                    <a:pt x="5387373" y="3960547"/>
                  </a:lnTo>
                  <a:cubicBezTo>
                    <a:pt x="5408513" y="3764258"/>
                    <a:pt x="5404752" y="3567184"/>
                    <a:pt x="5375699" y="3369810"/>
                  </a:cubicBezTo>
                  <a:cubicBezTo>
                    <a:pt x="5347044" y="3172396"/>
                    <a:pt x="5293473" y="2975222"/>
                    <a:pt x="5225695" y="2777923"/>
                  </a:cubicBezTo>
                  <a:cubicBezTo>
                    <a:pt x="5157675" y="2580560"/>
                    <a:pt x="5075729" y="2382997"/>
                    <a:pt x="4989893" y="2181595"/>
                  </a:cubicBezTo>
                  <a:lnTo>
                    <a:pt x="4856777" y="1872581"/>
                  </a:lnTo>
                  <a:cubicBezTo>
                    <a:pt x="4811108" y="1763784"/>
                    <a:pt x="4768691" y="1655416"/>
                    <a:pt x="4729367" y="1547581"/>
                  </a:cubicBezTo>
                  <a:cubicBezTo>
                    <a:pt x="4650320" y="1331954"/>
                    <a:pt x="4585048" y="1118545"/>
                    <a:pt x="4510575" y="917244"/>
                  </a:cubicBezTo>
                  <a:cubicBezTo>
                    <a:pt x="4473339" y="816594"/>
                    <a:pt x="4433491" y="718925"/>
                    <a:pt x="4387446" y="626512"/>
                  </a:cubicBezTo>
                  <a:cubicBezTo>
                    <a:pt x="4341559" y="533993"/>
                    <a:pt x="4289352" y="446701"/>
                    <a:pt x="4227716" y="368510"/>
                  </a:cubicBezTo>
                  <a:cubicBezTo>
                    <a:pt x="4166554" y="290006"/>
                    <a:pt x="4096194" y="220222"/>
                    <a:pt x="4017774" y="161674"/>
                  </a:cubicBezTo>
                  <a:cubicBezTo>
                    <a:pt x="3939391" y="102989"/>
                    <a:pt x="3853034" y="55709"/>
                    <a:pt x="3761542" y="19860"/>
                  </a:cubicBezTo>
                  <a:lnTo>
                    <a:pt x="3727185" y="6533"/>
                  </a:lnTo>
                  <a:close/>
                  <a:moveTo>
                    <a:pt x="1325680" y="0"/>
                  </a:moveTo>
                  <a:lnTo>
                    <a:pt x="2347354" y="0"/>
                  </a:lnTo>
                  <a:lnTo>
                    <a:pt x="2262734" y="20581"/>
                  </a:lnTo>
                  <a:cubicBezTo>
                    <a:pt x="2164073" y="49233"/>
                    <a:pt x="2066423" y="82020"/>
                    <a:pt x="1969830" y="118108"/>
                  </a:cubicBezTo>
                  <a:cubicBezTo>
                    <a:pt x="1945675" y="127092"/>
                    <a:pt x="1921391" y="135598"/>
                    <a:pt x="1897367" y="145059"/>
                  </a:cubicBezTo>
                  <a:cubicBezTo>
                    <a:pt x="1873522" y="155302"/>
                    <a:pt x="1849679" y="165546"/>
                    <a:pt x="1825860" y="175210"/>
                  </a:cubicBezTo>
                  <a:lnTo>
                    <a:pt x="1754258" y="204746"/>
                  </a:lnTo>
                  <a:lnTo>
                    <a:pt x="1683442" y="237143"/>
                  </a:lnTo>
                  <a:cubicBezTo>
                    <a:pt x="1659851" y="247896"/>
                    <a:pt x="1636127" y="258172"/>
                    <a:pt x="1612330" y="268724"/>
                  </a:cubicBezTo>
                  <a:lnTo>
                    <a:pt x="1542244" y="303229"/>
                  </a:lnTo>
                  <a:lnTo>
                    <a:pt x="1471990" y="337395"/>
                  </a:lnTo>
                  <a:cubicBezTo>
                    <a:pt x="1448660" y="349103"/>
                    <a:pt x="1425927" y="362441"/>
                    <a:pt x="1402813" y="374794"/>
                  </a:cubicBezTo>
                  <a:lnTo>
                    <a:pt x="1333886" y="412702"/>
                  </a:lnTo>
                  <a:cubicBezTo>
                    <a:pt x="1310940" y="425394"/>
                    <a:pt x="1288842" y="440228"/>
                    <a:pt x="1266278" y="453907"/>
                  </a:cubicBezTo>
                  <a:lnTo>
                    <a:pt x="1199136" y="496266"/>
                  </a:lnTo>
                  <a:lnTo>
                    <a:pt x="1182302" y="506917"/>
                  </a:lnTo>
                  <a:lnTo>
                    <a:pt x="1166009" y="518449"/>
                  </a:lnTo>
                  <a:lnTo>
                    <a:pt x="1133302" y="541479"/>
                  </a:lnTo>
                  <a:lnTo>
                    <a:pt x="1067923" y="587403"/>
                  </a:lnTo>
                  <a:lnTo>
                    <a:pt x="1051509" y="598902"/>
                  </a:lnTo>
                  <a:lnTo>
                    <a:pt x="1035673" y="611145"/>
                  </a:lnTo>
                  <a:lnTo>
                    <a:pt x="1003878" y="635598"/>
                  </a:lnTo>
                  <a:cubicBezTo>
                    <a:pt x="961473" y="668248"/>
                    <a:pt x="918407" y="699983"/>
                    <a:pt x="877673" y="735582"/>
                  </a:cubicBezTo>
                  <a:cubicBezTo>
                    <a:pt x="711850" y="872792"/>
                    <a:pt x="555901" y="1026776"/>
                    <a:pt x="417533" y="1198720"/>
                  </a:cubicBezTo>
                  <a:cubicBezTo>
                    <a:pt x="278999" y="1370325"/>
                    <a:pt x="156917" y="1557820"/>
                    <a:pt x="54935" y="1756293"/>
                  </a:cubicBezTo>
                  <a:lnTo>
                    <a:pt x="17844" y="1831433"/>
                  </a:lnTo>
                  <a:lnTo>
                    <a:pt x="0" y="1869131"/>
                  </a:lnTo>
                  <a:lnTo>
                    <a:pt x="0" y="1198550"/>
                  </a:lnTo>
                  <a:lnTo>
                    <a:pt x="185957" y="961506"/>
                  </a:lnTo>
                  <a:cubicBezTo>
                    <a:pt x="342426" y="776600"/>
                    <a:pt x="509755" y="602849"/>
                    <a:pt x="689746" y="447064"/>
                  </a:cubicBezTo>
                  <a:cubicBezTo>
                    <a:pt x="733932" y="406795"/>
                    <a:pt x="780859" y="370795"/>
                    <a:pt x="827126" y="333881"/>
                  </a:cubicBezTo>
                  <a:cubicBezTo>
                    <a:pt x="872886" y="295949"/>
                    <a:pt x="921195" y="262526"/>
                    <a:pt x="968997" y="228085"/>
                  </a:cubicBezTo>
                  <a:lnTo>
                    <a:pt x="1004883" y="202373"/>
                  </a:lnTo>
                  <a:lnTo>
                    <a:pt x="1022826" y="189517"/>
                  </a:lnTo>
                  <a:lnTo>
                    <a:pt x="1041187" y="177509"/>
                  </a:lnTo>
                  <a:lnTo>
                    <a:pt x="1114760" y="129512"/>
                  </a:lnTo>
                  <a:cubicBezTo>
                    <a:pt x="1139435" y="113750"/>
                    <a:pt x="1163439" y="96630"/>
                    <a:pt x="1188498" y="81854"/>
                  </a:cubicBezTo>
                  <a:lnTo>
                    <a:pt x="1263461" y="36880"/>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D01D44A9-1D51-461B-A228-06F6C500B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5600" cy="6858000"/>
            </a:xfrm>
            <a:custGeom>
              <a:avLst/>
              <a:gdLst>
                <a:gd name="connsiteX0" fmla="*/ 0 w 6055600"/>
                <a:gd name="connsiteY0" fmla="*/ 5960220 h 6858000"/>
                <a:gd name="connsiteX1" fmla="*/ 36039 w 6055600"/>
                <a:gd name="connsiteY1" fmla="*/ 6002605 h 6858000"/>
                <a:gd name="connsiteX2" fmla="*/ 92950 w 6055600"/>
                <a:gd name="connsiteY2" fmla="*/ 6059050 h 6858000"/>
                <a:gd name="connsiteX3" fmla="*/ 153706 w 6055600"/>
                <a:gd name="connsiteY3" fmla="*/ 6111427 h 6858000"/>
                <a:gd name="connsiteX4" fmla="*/ 216806 w 6055600"/>
                <a:gd name="connsiteY4" fmla="*/ 6161603 h 6858000"/>
                <a:gd name="connsiteX5" fmla="*/ 281945 w 6055600"/>
                <a:gd name="connsiteY5" fmla="*/ 6209777 h 6858000"/>
                <a:gd name="connsiteX6" fmla="*/ 553337 w 6055600"/>
                <a:gd name="connsiteY6" fmla="*/ 6391500 h 6858000"/>
                <a:gd name="connsiteX7" fmla="*/ 690543 w 6055600"/>
                <a:gd name="connsiteY7" fmla="*/ 6481634 h 6858000"/>
                <a:gd name="connsiteX8" fmla="*/ 827127 w 6055600"/>
                <a:gd name="connsiteY8" fmla="*/ 6573159 h 6858000"/>
                <a:gd name="connsiteX9" fmla="*/ 1095915 w 6055600"/>
                <a:gd name="connsiteY9" fmla="*/ 6762202 h 6858000"/>
                <a:gd name="connsiteX10" fmla="*/ 1224853 w 6055600"/>
                <a:gd name="connsiteY10" fmla="*/ 6858000 h 6858000"/>
                <a:gd name="connsiteX11" fmla="*/ 1154072 w 6055600"/>
                <a:gd name="connsiteY11" fmla="*/ 6858000 h 6858000"/>
                <a:gd name="connsiteX12" fmla="*/ 1073489 w 6055600"/>
                <a:gd name="connsiteY12" fmla="*/ 6799140 h 6858000"/>
                <a:gd name="connsiteX13" fmla="*/ 800175 w 6055600"/>
                <a:gd name="connsiteY13" fmla="*/ 6620441 h 6858000"/>
                <a:gd name="connsiteX14" fmla="*/ 231518 w 6055600"/>
                <a:gd name="connsiteY14" fmla="*/ 6299323 h 6858000"/>
                <a:gd name="connsiteX15" fmla="*/ 160401 w 6055600"/>
                <a:gd name="connsiteY15" fmla="*/ 6256627 h 6858000"/>
                <a:gd name="connsiteX16" fmla="*/ 89697 w 6055600"/>
                <a:gd name="connsiteY16" fmla="*/ 6211916 h 6858000"/>
                <a:gd name="connsiteX17" fmla="*/ 20148 w 6055600"/>
                <a:gd name="connsiteY17" fmla="*/ 6163835 h 6858000"/>
                <a:gd name="connsiteX18" fmla="*/ 0 w 6055600"/>
                <a:gd name="connsiteY18" fmla="*/ 6147796 h 6858000"/>
                <a:gd name="connsiteX19" fmla="*/ 3748345 w 6055600"/>
                <a:gd name="connsiteY19" fmla="*/ 0 h 6858000"/>
                <a:gd name="connsiteX20" fmla="*/ 4277792 w 6055600"/>
                <a:gd name="connsiteY20" fmla="*/ 0 h 6858000"/>
                <a:gd name="connsiteX21" fmla="*/ 4339531 w 6055600"/>
                <a:gd name="connsiteY21" fmla="*/ 40262 h 6858000"/>
                <a:gd name="connsiteX22" fmla="*/ 4476306 w 6055600"/>
                <a:gd name="connsiteY22" fmla="*/ 153922 h 6858000"/>
                <a:gd name="connsiteX23" fmla="*/ 4713639 w 6055600"/>
                <a:gd name="connsiteY23" fmla="*/ 422076 h 6858000"/>
                <a:gd name="connsiteX24" fmla="*/ 4906991 w 6055600"/>
                <a:gd name="connsiteY24" fmla="*/ 723463 h 6858000"/>
                <a:gd name="connsiteX25" fmla="*/ 5070511 w 6055600"/>
                <a:gd name="connsiteY25" fmla="*/ 1037524 h 6858000"/>
                <a:gd name="connsiteX26" fmla="*/ 5219493 w 6055600"/>
                <a:gd name="connsiteY26" fmla="*/ 1352079 h 6858000"/>
                <a:gd name="connsiteX27" fmla="*/ 5367779 w 6055600"/>
                <a:gd name="connsiteY27" fmla="*/ 1658945 h 6858000"/>
                <a:gd name="connsiteX28" fmla="*/ 5446095 w 6055600"/>
                <a:gd name="connsiteY28" fmla="*/ 1811301 h 6858000"/>
                <a:gd name="connsiteX29" fmla="*/ 5525115 w 6055600"/>
                <a:gd name="connsiteY29" fmla="*/ 1967103 h 6858000"/>
                <a:gd name="connsiteX30" fmla="*/ 5816642 w 6055600"/>
                <a:gd name="connsiteY30" fmla="*/ 2618837 h 6858000"/>
                <a:gd name="connsiteX31" fmla="*/ 6015787 w 6055600"/>
                <a:gd name="connsiteY31" fmla="*/ 3339957 h 6858000"/>
                <a:gd name="connsiteX32" fmla="*/ 6054206 w 6055600"/>
                <a:gd name="connsiteY32" fmla="*/ 3727239 h 6858000"/>
                <a:gd name="connsiteX33" fmla="*/ 6039811 w 6055600"/>
                <a:gd name="connsiteY33" fmla="*/ 4122735 h 6858000"/>
                <a:gd name="connsiteX34" fmla="*/ 5971601 w 6055600"/>
                <a:gd name="connsiteY34" fmla="*/ 4514288 h 6858000"/>
                <a:gd name="connsiteX35" fmla="*/ 5946751 w 6055600"/>
                <a:gd name="connsiteY35" fmla="*/ 4609838 h 6858000"/>
                <a:gd name="connsiteX36" fmla="*/ 5919986 w 6055600"/>
                <a:gd name="connsiteY36" fmla="*/ 4703178 h 6858000"/>
                <a:gd name="connsiteX37" fmla="*/ 5890731 w 6055600"/>
                <a:gd name="connsiteY37" fmla="*/ 4795992 h 6858000"/>
                <a:gd name="connsiteX38" fmla="*/ 5859058 w 6055600"/>
                <a:gd name="connsiteY38" fmla="*/ 4888015 h 6858000"/>
                <a:gd name="connsiteX39" fmla="*/ 5525053 w 6055600"/>
                <a:gd name="connsiteY39" fmla="*/ 5588449 h 6858000"/>
                <a:gd name="connsiteX40" fmla="*/ 5058962 w 6055600"/>
                <a:gd name="connsiteY40" fmla="*/ 6189929 h 6858000"/>
                <a:gd name="connsiteX41" fmla="*/ 4787706 w 6055600"/>
                <a:gd name="connsiteY41" fmla="*/ 6442985 h 6858000"/>
                <a:gd name="connsiteX42" fmla="*/ 4498686 w 6055600"/>
                <a:gd name="connsiteY42" fmla="*/ 6663678 h 6858000"/>
                <a:gd name="connsiteX43" fmla="*/ 4197167 w 6055600"/>
                <a:gd name="connsiteY43" fmla="*/ 6854053 h 6858000"/>
                <a:gd name="connsiteX44" fmla="*/ 4189720 w 6055600"/>
                <a:gd name="connsiteY44" fmla="*/ 6858000 h 6858000"/>
                <a:gd name="connsiteX45" fmla="*/ 3651929 w 6055600"/>
                <a:gd name="connsiteY45" fmla="*/ 6858000 h 6858000"/>
                <a:gd name="connsiteX46" fmla="*/ 3789040 w 6055600"/>
                <a:gd name="connsiteY46" fmla="*/ 6778034 h 6858000"/>
                <a:gd name="connsiteX47" fmla="*/ 4335568 w 6055600"/>
                <a:gd name="connsiteY47" fmla="*/ 6382709 h 6858000"/>
                <a:gd name="connsiteX48" fmla="*/ 4586923 w 6055600"/>
                <a:gd name="connsiteY48" fmla="*/ 6158577 h 6858000"/>
                <a:gd name="connsiteX49" fmla="*/ 4819585 w 6055600"/>
                <a:gd name="connsiteY49" fmla="*/ 5915847 h 6858000"/>
                <a:gd name="connsiteX50" fmla="*/ 5214727 w 6055600"/>
                <a:gd name="connsiteY50" fmla="*/ 5371094 h 6858000"/>
                <a:gd name="connsiteX51" fmla="*/ 5495409 w 6055600"/>
                <a:gd name="connsiteY51" fmla="*/ 4752778 h 6858000"/>
                <a:gd name="connsiteX52" fmla="*/ 5522322 w 6055600"/>
                <a:gd name="connsiteY52" fmla="*/ 4671511 h 6858000"/>
                <a:gd name="connsiteX53" fmla="*/ 5547631 w 6055600"/>
                <a:gd name="connsiteY53" fmla="*/ 4589675 h 6858000"/>
                <a:gd name="connsiteX54" fmla="*/ 5570792 w 6055600"/>
                <a:gd name="connsiteY54" fmla="*/ 4506978 h 6858000"/>
                <a:gd name="connsiteX55" fmla="*/ 5591541 w 6055600"/>
                <a:gd name="connsiteY55" fmla="*/ 4425334 h 6858000"/>
                <a:gd name="connsiteX56" fmla="*/ 5649500 w 6055600"/>
                <a:gd name="connsiteY56" fmla="*/ 4097286 h 6858000"/>
                <a:gd name="connsiteX57" fmla="*/ 5637615 w 6055600"/>
                <a:gd name="connsiteY57" fmla="*/ 3437524 h 6858000"/>
                <a:gd name="connsiteX58" fmla="*/ 5475454 w 6055600"/>
                <a:gd name="connsiteY58" fmla="*/ 2791575 h 6858000"/>
                <a:gd name="connsiteX59" fmla="*/ 5217600 w 6055600"/>
                <a:gd name="connsiteY59" fmla="*/ 2164719 h 6858000"/>
                <a:gd name="connsiteX60" fmla="*/ 5144941 w 6055600"/>
                <a:gd name="connsiteY60" fmla="*/ 2009490 h 6858000"/>
                <a:gd name="connsiteX61" fmla="*/ 5070052 w 6055600"/>
                <a:gd name="connsiteY61" fmla="*/ 1851823 h 6858000"/>
                <a:gd name="connsiteX62" fmla="*/ 4926984 w 6055600"/>
                <a:gd name="connsiteY62" fmla="*/ 1529226 h 6858000"/>
                <a:gd name="connsiteX63" fmla="*/ 4790925 w 6055600"/>
                <a:gd name="connsiteY63" fmla="*/ 1209923 h 6858000"/>
                <a:gd name="connsiteX64" fmla="*/ 4650559 w 6055600"/>
                <a:gd name="connsiteY64" fmla="*/ 902490 h 6858000"/>
                <a:gd name="connsiteX65" fmla="*/ 4491930 w 6055600"/>
                <a:gd name="connsiteY65" fmla="*/ 616919 h 6858000"/>
                <a:gd name="connsiteX66" fmla="*/ 4302323 w 6055600"/>
                <a:gd name="connsiteY66" fmla="*/ 366083 h 6858000"/>
                <a:gd name="connsiteX67" fmla="*/ 4072203 w 6055600"/>
                <a:gd name="connsiteY67" fmla="*/ 164982 h 6858000"/>
                <a:gd name="connsiteX68" fmla="*/ 3803964 w 6055600"/>
                <a:gd name="connsiteY68" fmla="*/ 21052 h 6858000"/>
                <a:gd name="connsiteX69" fmla="*/ 3768314 w 6055600"/>
                <a:gd name="connsiteY69" fmla="*/ 6826 h 6858000"/>
                <a:gd name="connsiteX70" fmla="*/ 1589779 w 6055600"/>
                <a:gd name="connsiteY70" fmla="*/ 0 h 6858000"/>
                <a:gd name="connsiteX71" fmla="*/ 1918056 w 6055600"/>
                <a:gd name="connsiteY71" fmla="*/ 0 h 6858000"/>
                <a:gd name="connsiteX72" fmla="*/ 1764243 w 6055600"/>
                <a:gd name="connsiteY72" fmla="*/ 55145 h 6858000"/>
                <a:gd name="connsiteX73" fmla="*/ 1313330 w 6055600"/>
                <a:gd name="connsiteY73" fmla="*/ 274424 h 6858000"/>
                <a:gd name="connsiteX74" fmla="*/ 295673 w 6055600"/>
                <a:gd name="connsiteY74" fmla="*/ 1187630 h 6858000"/>
                <a:gd name="connsiteX75" fmla="*/ 96207 w 6055600"/>
                <a:gd name="connsiteY75" fmla="*/ 1474327 h 6858000"/>
                <a:gd name="connsiteX76" fmla="*/ 0 w 6055600"/>
                <a:gd name="connsiteY76" fmla="*/ 1641460 h 6858000"/>
                <a:gd name="connsiteX77" fmla="*/ 0 w 6055600"/>
                <a:gd name="connsiteY77" fmla="*/ 1224218 h 6858000"/>
                <a:gd name="connsiteX78" fmla="*/ 150937 w 6055600"/>
                <a:gd name="connsiteY78" fmla="*/ 1040975 h 6858000"/>
                <a:gd name="connsiteX79" fmla="*/ 1264907 w 6055600"/>
                <a:gd name="connsiteY79" fmla="*/ 158248 h 6858000"/>
                <a:gd name="connsiteX80" fmla="*/ 1575167 w 6055600"/>
                <a:gd name="connsiteY80" fmla="*/ 56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55600" h="6858000">
                  <a:moveTo>
                    <a:pt x="0" y="5960220"/>
                  </a:moveTo>
                  <a:lnTo>
                    <a:pt x="36039" y="6002605"/>
                  </a:lnTo>
                  <a:cubicBezTo>
                    <a:pt x="54896" y="6021530"/>
                    <a:pt x="73635" y="6040425"/>
                    <a:pt x="92950" y="6059050"/>
                  </a:cubicBezTo>
                  <a:lnTo>
                    <a:pt x="153706" y="6111427"/>
                  </a:lnTo>
                  <a:cubicBezTo>
                    <a:pt x="173546" y="6129485"/>
                    <a:pt x="195722" y="6144912"/>
                    <a:pt x="216806" y="6161603"/>
                  </a:cubicBezTo>
                  <a:cubicBezTo>
                    <a:pt x="238229" y="6177961"/>
                    <a:pt x="259466" y="6194551"/>
                    <a:pt x="281945" y="6209777"/>
                  </a:cubicBezTo>
                  <a:cubicBezTo>
                    <a:pt x="369940" y="6272709"/>
                    <a:pt x="461791" y="6332004"/>
                    <a:pt x="553337" y="6391500"/>
                  </a:cubicBezTo>
                  <a:lnTo>
                    <a:pt x="690543" y="6481634"/>
                  </a:lnTo>
                  <a:lnTo>
                    <a:pt x="827127" y="6573159"/>
                  </a:lnTo>
                  <a:cubicBezTo>
                    <a:pt x="917674" y="6634511"/>
                    <a:pt x="1007156" y="6697737"/>
                    <a:pt x="1095915" y="6762202"/>
                  </a:cubicBezTo>
                  <a:lnTo>
                    <a:pt x="1224853" y="6858000"/>
                  </a:lnTo>
                  <a:lnTo>
                    <a:pt x="1154072" y="6858000"/>
                  </a:lnTo>
                  <a:lnTo>
                    <a:pt x="1073489" y="6799140"/>
                  </a:lnTo>
                  <a:cubicBezTo>
                    <a:pt x="983882" y="6736908"/>
                    <a:pt x="892851" y="6677125"/>
                    <a:pt x="800175" y="6620441"/>
                  </a:cubicBezTo>
                  <a:cubicBezTo>
                    <a:pt x="615108" y="6506015"/>
                    <a:pt x="422939" y="6407807"/>
                    <a:pt x="231518" y="6299323"/>
                  </a:cubicBezTo>
                  <a:cubicBezTo>
                    <a:pt x="207467" y="6286226"/>
                    <a:pt x="184098" y="6271045"/>
                    <a:pt x="160401" y="6256627"/>
                  </a:cubicBezTo>
                  <a:cubicBezTo>
                    <a:pt x="136809" y="6241811"/>
                    <a:pt x="112558" y="6228518"/>
                    <a:pt x="89697" y="6211916"/>
                  </a:cubicBezTo>
                  <a:lnTo>
                    <a:pt x="20148" y="6163835"/>
                  </a:lnTo>
                  <a:lnTo>
                    <a:pt x="0" y="6147796"/>
                  </a:lnTo>
                  <a:close/>
                  <a:moveTo>
                    <a:pt x="3748345" y="0"/>
                  </a:moveTo>
                  <a:lnTo>
                    <a:pt x="4277792" y="0"/>
                  </a:lnTo>
                  <a:lnTo>
                    <a:pt x="4339531" y="40262"/>
                  </a:lnTo>
                  <a:cubicBezTo>
                    <a:pt x="4386991" y="75346"/>
                    <a:pt x="4432680" y="113353"/>
                    <a:pt x="4476306" y="153922"/>
                  </a:cubicBezTo>
                  <a:cubicBezTo>
                    <a:pt x="4563779" y="234693"/>
                    <a:pt x="4642423" y="325982"/>
                    <a:pt x="4713639" y="422076"/>
                  </a:cubicBezTo>
                  <a:cubicBezTo>
                    <a:pt x="4784481" y="518635"/>
                    <a:pt x="4848552" y="619893"/>
                    <a:pt x="4906991" y="723463"/>
                  </a:cubicBezTo>
                  <a:cubicBezTo>
                    <a:pt x="4965582" y="826932"/>
                    <a:pt x="5019421" y="932243"/>
                    <a:pt x="5070511" y="1037524"/>
                  </a:cubicBezTo>
                  <a:cubicBezTo>
                    <a:pt x="5121871" y="1142738"/>
                    <a:pt x="5170833" y="1248016"/>
                    <a:pt x="5219493" y="1352079"/>
                  </a:cubicBezTo>
                  <a:cubicBezTo>
                    <a:pt x="5268459" y="1455943"/>
                    <a:pt x="5317204" y="1558756"/>
                    <a:pt x="5367779" y="1658945"/>
                  </a:cubicBezTo>
                  <a:lnTo>
                    <a:pt x="5446095" y="1811301"/>
                  </a:lnTo>
                  <a:cubicBezTo>
                    <a:pt x="5472584" y="1862992"/>
                    <a:pt x="5498885" y="1914915"/>
                    <a:pt x="5525115" y="1967103"/>
                  </a:cubicBezTo>
                  <a:cubicBezTo>
                    <a:pt x="5629428" y="2176256"/>
                    <a:pt x="5730254" y="2391411"/>
                    <a:pt x="5816642" y="2618837"/>
                  </a:cubicBezTo>
                  <a:cubicBezTo>
                    <a:pt x="5902562" y="2846137"/>
                    <a:pt x="5974641" y="3086291"/>
                    <a:pt x="6015787" y="3339957"/>
                  </a:cubicBezTo>
                  <a:cubicBezTo>
                    <a:pt x="6036373" y="3466512"/>
                    <a:pt x="6050262" y="3596084"/>
                    <a:pt x="6054206" y="3727239"/>
                  </a:cubicBezTo>
                  <a:cubicBezTo>
                    <a:pt x="6058266" y="3858425"/>
                    <a:pt x="6053460" y="3990915"/>
                    <a:pt x="6039811" y="4122735"/>
                  </a:cubicBezTo>
                  <a:cubicBezTo>
                    <a:pt x="6026397" y="4254618"/>
                    <a:pt x="6002552" y="4385688"/>
                    <a:pt x="5971601" y="4514288"/>
                  </a:cubicBezTo>
                  <a:cubicBezTo>
                    <a:pt x="5963342" y="4546050"/>
                    <a:pt x="5955885" y="4579019"/>
                    <a:pt x="5946751" y="4609838"/>
                  </a:cubicBezTo>
                  <a:lnTo>
                    <a:pt x="5919986" y="4703178"/>
                  </a:lnTo>
                  <a:lnTo>
                    <a:pt x="5890731" y="4795992"/>
                  </a:lnTo>
                  <a:cubicBezTo>
                    <a:pt x="5880825" y="4826888"/>
                    <a:pt x="5869667" y="4857307"/>
                    <a:pt x="5859058" y="4888015"/>
                  </a:cubicBezTo>
                  <a:cubicBezTo>
                    <a:pt x="5772112" y="5132558"/>
                    <a:pt x="5660551" y="5369373"/>
                    <a:pt x="5525053" y="5588449"/>
                  </a:cubicBezTo>
                  <a:cubicBezTo>
                    <a:pt x="5389674" y="5807557"/>
                    <a:pt x="5232835" y="6010440"/>
                    <a:pt x="5058962" y="6189929"/>
                  </a:cubicBezTo>
                  <a:cubicBezTo>
                    <a:pt x="4972125" y="6279771"/>
                    <a:pt x="4880998" y="6363650"/>
                    <a:pt x="4787706" y="6442985"/>
                  </a:cubicBezTo>
                  <a:cubicBezTo>
                    <a:pt x="4693655" y="6521410"/>
                    <a:pt x="4597439" y="6595290"/>
                    <a:pt x="4498686" y="6663678"/>
                  </a:cubicBezTo>
                  <a:cubicBezTo>
                    <a:pt x="4399893" y="6731984"/>
                    <a:pt x="4299240" y="6795191"/>
                    <a:pt x="4197167" y="6854053"/>
                  </a:cubicBezTo>
                  <a:lnTo>
                    <a:pt x="4189720" y="6858000"/>
                  </a:lnTo>
                  <a:lnTo>
                    <a:pt x="3651929" y="6858000"/>
                  </a:lnTo>
                  <a:lnTo>
                    <a:pt x="3789040" y="6778034"/>
                  </a:lnTo>
                  <a:cubicBezTo>
                    <a:pt x="3978462" y="6656931"/>
                    <a:pt x="4162446" y="6525734"/>
                    <a:pt x="4335568" y="6382709"/>
                  </a:cubicBezTo>
                  <a:cubicBezTo>
                    <a:pt x="4422084" y="6310901"/>
                    <a:pt x="4506335" y="6236787"/>
                    <a:pt x="4586923" y="6158577"/>
                  </a:cubicBezTo>
                  <a:cubicBezTo>
                    <a:pt x="4668153" y="6081248"/>
                    <a:pt x="4745649" y="6000086"/>
                    <a:pt x="4819585" y="5915847"/>
                  </a:cubicBezTo>
                  <a:cubicBezTo>
                    <a:pt x="4967573" y="5747401"/>
                    <a:pt x="5101426" y="5566247"/>
                    <a:pt x="5214727" y="5371094"/>
                  </a:cubicBezTo>
                  <a:cubicBezTo>
                    <a:pt x="5327795" y="5175879"/>
                    <a:pt x="5421090" y="4968427"/>
                    <a:pt x="5495409" y="4752778"/>
                  </a:cubicBezTo>
                  <a:cubicBezTo>
                    <a:pt x="5504291" y="4725712"/>
                    <a:pt x="5513872" y="4698834"/>
                    <a:pt x="5522322" y="4671511"/>
                  </a:cubicBezTo>
                  <a:lnTo>
                    <a:pt x="5547631" y="4589675"/>
                  </a:lnTo>
                  <a:lnTo>
                    <a:pt x="5570792" y="4506978"/>
                  </a:lnTo>
                  <a:cubicBezTo>
                    <a:pt x="5578845" y="4479265"/>
                    <a:pt x="5584485" y="4452605"/>
                    <a:pt x="5591541" y="4425334"/>
                  </a:cubicBezTo>
                  <a:cubicBezTo>
                    <a:pt x="5618002" y="4316765"/>
                    <a:pt x="5636850" y="4207148"/>
                    <a:pt x="5649500" y="4097286"/>
                  </a:cubicBezTo>
                  <a:cubicBezTo>
                    <a:pt x="5674602" y="3877368"/>
                    <a:pt x="5668749" y="3656091"/>
                    <a:pt x="5637615" y="3437524"/>
                  </a:cubicBezTo>
                  <a:cubicBezTo>
                    <a:pt x="5605861" y="3218934"/>
                    <a:pt x="5549060" y="3003118"/>
                    <a:pt x="5475454" y="2791575"/>
                  </a:cubicBezTo>
                  <a:cubicBezTo>
                    <a:pt x="5402070" y="2579668"/>
                    <a:pt x="5313111" y="2371656"/>
                    <a:pt x="5217600" y="2164719"/>
                  </a:cubicBezTo>
                  <a:cubicBezTo>
                    <a:pt x="5193627" y="2112994"/>
                    <a:pt x="5169419" y="2061207"/>
                    <a:pt x="5144941" y="2009490"/>
                  </a:cubicBezTo>
                  <a:lnTo>
                    <a:pt x="5070052" y="1851823"/>
                  </a:lnTo>
                  <a:cubicBezTo>
                    <a:pt x="5020031" y="1744421"/>
                    <a:pt x="4972748" y="1636620"/>
                    <a:pt x="4926984" y="1529226"/>
                  </a:cubicBezTo>
                  <a:lnTo>
                    <a:pt x="4790925" y="1209923"/>
                  </a:lnTo>
                  <a:cubicBezTo>
                    <a:pt x="4745458" y="1105158"/>
                    <a:pt x="4699567" y="1001976"/>
                    <a:pt x="4650559" y="902490"/>
                  </a:cubicBezTo>
                  <a:cubicBezTo>
                    <a:pt x="4601243" y="803205"/>
                    <a:pt x="4549606" y="706978"/>
                    <a:pt x="4491930" y="616919"/>
                  </a:cubicBezTo>
                  <a:cubicBezTo>
                    <a:pt x="4434712" y="526559"/>
                    <a:pt x="4372370" y="441762"/>
                    <a:pt x="4302323" y="366083"/>
                  </a:cubicBezTo>
                  <a:cubicBezTo>
                    <a:pt x="4232428" y="290304"/>
                    <a:pt x="4155542" y="222846"/>
                    <a:pt x="4072203" y="164982"/>
                  </a:cubicBezTo>
                  <a:cubicBezTo>
                    <a:pt x="3988864" y="107118"/>
                    <a:pt x="3898693" y="59316"/>
                    <a:pt x="3803964" y="21052"/>
                  </a:cubicBezTo>
                  <a:lnTo>
                    <a:pt x="3768314" y="6826"/>
                  </a:lnTo>
                  <a:close/>
                  <a:moveTo>
                    <a:pt x="1589779" y="0"/>
                  </a:moveTo>
                  <a:lnTo>
                    <a:pt x="1918056" y="0"/>
                  </a:lnTo>
                  <a:lnTo>
                    <a:pt x="1764243" y="55145"/>
                  </a:lnTo>
                  <a:cubicBezTo>
                    <a:pt x="1609764" y="115414"/>
                    <a:pt x="1458840" y="188978"/>
                    <a:pt x="1313330" y="274424"/>
                  </a:cubicBezTo>
                  <a:cubicBezTo>
                    <a:pt x="924625" y="501532"/>
                    <a:pt x="576885" y="817476"/>
                    <a:pt x="295673" y="1187630"/>
                  </a:cubicBezTo>
                  <a:cubicBezTo>
                    <a:pt x="225216" y="1280162"/>
                    <a:pt x="158640" y="1375858"/>
                    <a:pt x="96207" y="1474327"/>
                  </a:cubicBezTo>
                  <a:lnTo>
                    <a:pt x="0" y="1641460"/>
                  </a:lnTo>
                  <a:lnTo>
                    <a:pt x="0" y="1224218"/>
                  </a:lnTo>
                  <a:lnTo>
                    <a:pt x="150937" y="1040975"/>
                  </a:lnTo>
                  <a:cubicBezTo>
                    <a:pt x="478530" y="677729"/>
                    <a:pt x="858178" y="381092"/>
                    <a:pt x="1264907" y="158248"/>
                  </a:cubicBezTo>
                  <a:cubicBezTo>
                    <a:pt x="1366631" y="102619"/>
                    <a:pt x="1470177" y="51760"/>
                    <a:pt x="1575167" y="567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a:extLst>
              <a:ext uri="{FF2B5EF4-FFF2-40B4-BE49-F238E27FC236}">
                <a16:creationId xmlns:a16="http://schemas.microsoft.com/office/drawing/2014/main" id="{80F79985-D860-883D-A6F3-A2FECB25D879}"/>
              </a:ext>
            </a:extLst>
          </p:cNvPr>
          <p:cNvPicPr>
            <a:picLocks noGrp="1" noChangeAspect="1"/>
          </p:cNvPicPr>
          <p:nvPr>
            <p:ph idx="1"/>
          </p:nvPr>
        </p:nvPicPr>
        <p:blipFill>
          <a:blip r:embed="rId2"/>
          <a:stretch>
            <a:fillRect/>
          </a:stretch>
        </p:blipFill>
        <p:spPr>
          <a:xfrm>
            <a:off x="228600" y="2590800"/>
            <a:ext cx="3276600" cy="1752600"/>
          </a:xfrm>
          <a:prstGeom prst="rect">
            <a:avLst/>
          </a:prstGeom>
        </p:spPr>
      </p:pic>
      <p:sp>
        <p:nvSpPr>
          <p:cNvPr id="5" name="TextBox 4">
            <a:extLst>
              <a:ext uri="{FF2B5EF4-FFF2-40B4-BE49-F238E27FC236}">
                <a16:creationId xmlns:a16="http://schemas.microsoft.com/office/drawing/2014/main" id="{FE7BC4F0-941D-B8D7-85D3-E55D19527090}"/>
              </a:ext>
            </a:extLst>
          </p:cNvPr>
          <p:cNvSpPr txBox="1"/>
          <p:nvPr/>
        </p:nvSpPr>
        <p:spPr>
          <a:xfrm>
            <a:off x="4965804" y="2421683"/>
            <a:ext cx="3574461" cy="3353476"/>
          </a:xfrm>
          <a:prstGeom prst="rect">
            <a:avLst/>
          </a:prstGeom>
        </p:spPr>
        <p:txBody>
          <a:bodyPr vert="horz" lIns="91440" tIns="45720" rIns="91440" bIns="45720" rtlCol="0" anchor="t">
            <a:normAutofit/>
          </a:bodyPr>
          <a:lstStyle/>
          <a:p>
            <a:pPr indent="-228600" algn="just" defTabSz="914400">
              <a:lnSpc>
                <a:spcPct val="90000"/>
              </a:lnSpc>
              <a:spcAft>
                <a:spcPts val="600"/>
              </a:spcAft>
              <a:buFont typeface="Arial" panose="020B0604020202020204" pitchFamily="34" charset="0"/>
              <a:buChar char="•"/>
            </a:pPr>
            <a:r>
              <a:rPr lang="en-US" sz="1600" dirty="0">
                <a:solidFill>
                  <a:schemeClr val="tx2"/>
                </a:solidFill>
              </a:rPr>
              <a:t>The Codon Usage dataset contains 13,028 entries detailing codon frequency across organisms, with features like species identifiers, codon counts, DNA types, and biological classifications, supporting genetic analysis and comparisons.</a:t>
            </a:r>
          </a:p>
          <a:p>
            <a:pPr indent="-228600" algn="just" defTabSz="914400">
              <a:lnSpc>
                <a:spcPct val="90000"/>
              </a:lnSpc>
              <a:spcAft>
                <a:spcPts val="600"/>
              </a:spcAft>
              <a:buFont typeface="Arial" panose="020B0604020202020204" pitchFamily="34" charset="0"/>
              <a:buChar char="•"/>
            </a:pPr>
            <a:endParaRPr lang="en-US" sz="1600" dirty="0">
              <a:solidFill>
                <a:schemeClr val="tx2"/>
              </a:solidFill>
            </a:endParaRPr>
          </a:p>
        </p:txBody>
      </p:sp>
    </p:spTree>
    <p:extLst>
      <p:ext uri="{BB962C8B-B14F-4D97-AF65-F5344CB8AC3E}">
        <p14:creationId xmlns:p14="http://schemas.microsoft.com/office/powerpoint/2010/main" val="3194946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r>
              <a:rPr lang="en-US" sz="3500" b="1" u="sng">
                <a:solidFill>
                  <a:srgbClr val="FFFFFF"/>
                </a:solidFill>
              </a:rPr>
              <a:t>Classes In Dataset</a:t>
            </a:r>
          </a:p>
        </p:txBody>
      </p:sp>
      <p:graphicFrame>
        <p:nvGraphicFramePr>
          <p:cNvPr id="47" name="Content Placeholder 2">
            <a:extLst>
              <a:ext uri="{FF2B5EF4-FFF2-40B4-BE49-F238E27FC236}">
                <a16:creationId xmlns:a16="http://schemas.microsoft.com/office/drawing/2014/main" id="{550FA825-6832-80FF-C419-072660C54A45}"/>
              </a:ext>
            </a:extLst>
          </p:cNvPr>
          <p:cNvGraphicFramePr>
            <a:graphicFrameLocks noGrp="1"/>
          </p:cNvGraphicFramePr>
          <p:nvPr>
            <p:ph idx="1"/>
            <p:extLst>
              <p:ext uri="{D42A27DB-BD31-4B8C-83A1-F6EECF244321}">
                <p14:modId xmlns:p14="http://schemas.microsoft.com/office/powerpoint/2010/main" val="2349386446"/>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37673" y="348865"/>
            <a:ext cx="7288583" cy="1576446"/>
          </a:xfrm>
        </p:spPr>
        <p:txBody>
          <a:bodyPr anchor="ctr">
            <a:normAutofit/>
          </a:bodyPr>
          <a:lstStyle/>
          <a:p>
            <a:r>
              <a:rPr lang="en-US" sz="3500" b="1" u="sng">
                <a:solidFill>
                  <a:srgbClr val="FFFFFF"/>
                </a:solidFill>
              </a:rPr>
              <a:t>Methodology (Part-A)</a:t>
            </a:r>
          </a:p>
        </p:txBody>
      </p:sp>
      <p:graphicFrame>
        <p:nvGraphicFramePr>
          <p:cNvPr id="5" name="Content Placeholder 2">
            <a:extLst>
              <a:ext uri="{FF2B5EF4-FFF2-40B4-BE49-F238E27FC236}">
                <a16:creationId xmlns:a16="http://schemas.microsoft.com/office/drawing/2014/main" id="{002989DA-ED3A-330D-DA82-35100241AEDA}"/>
              </a:ext>
            </a:extLst>
          </p:cNvPr>
          <p:cNvGraphicFramePr>
            <a:graphicFrameLocks noGrp="1"/>
          </p:cNvGraphicFramePr>
          <p:nvPr>
            <p:ph idx="1"/>
            <p:extLst>
              <p:ext uri="{D42A27DB-BD31-4B8C-83A1-F6EECF244321}">
                <p14:modId xmlns:p14="http://schemas.microsoft.com/office/powerpoint/2010/main" val="1936777769"/>
              </p:ext>
            </p:extLst>
          </p:nvPr>
        </p:nvGraphicFramePr>
        <p:xfrm>
          <a:off x="483042" y="2615979"/>
          <a:ext cx="819587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37673" y="348865"/>
            <a:ext cx="7288583" cy="1576446"/>
          </a:xfrm>
        </p:spPr>
        <p:txBody>
          <a:bodyPr anchor="ctr">
            <a:normAutofit/>
          </a:bodyPr>
          <a:lstStyle/>
          <a:p>
            <a:r>
              <a:rPr lang="en-US" sz="3500" b="1" u="sng">
                <a:solidFill>
                  <a:srgbClr val="FFFFFF"/>
                </a:solidFill>
              </a:rPr>
              <a:t>Methodology (Part-B)</a:t>
            </a:r>
            <a:endParaRPr lang="en-US" sz="3500">
              <a:solidFill>
                <a:srgbClr val="FFFFFF"/>
              </a:solidFill>
            </a:endParaRPr>
          </a:p>
        </p:txBody>
      </p:sp>
      <p:graphicFrame>
        <p:nvGraphicFramePr>
          <p:cNvPr id="5" name="Content Placeholder 2">
            <a:extLst>
              <a:ext uri="{FF2B5EF4-FFF2-40B4-BE49-F238E27FC236}">
                <a16:creationId xmlns:a16="http://schemas.microsoft.com/office/drawing/2014/main" id="{E5959938-6F59-18AA-B339-0899B3BC5B1A}"/>
              </a:ext>
            </a:extLst>
          </p:cNvPr>
          <p:cNvGraphicFramePr>
            <a:graphicFrameLocks noGrp="1"/>
          </p:cNvGraphicFramePr>
          <p:nvPr>
            <p:ph idx="1"/>
            <p:extLst>
              <p:ext uri="{D42A27DB-BD31-4B8C-83A1-F6EECF244321}">
                <p14:modId xmlns:p14="http://schemas.microsoft.com/office/powerpoint/2010/main" val="427680537"/>
              </p:ext>
            </p:extLst>
          </p:nvPr>
        </p:nvGraphicFramePr>
        <p:xfrm>
          <a:off x="483042" y="2615979"/>
          <a:ext cx="8195871"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Programming data on computer monitor">
            <a:extLst>
              <a:ext uri="{FF2B5EF4-FFF2-40B4-BE49-F238E27FC236}">
                <a16:creationId xmlns:a16="http://schemas.microsoft.com/office/drawing/2014/main" id="{752D8BA6-3D22-3432-11C4-AC3F19C6A829}"/>
              </a:ext>
            </a:extLst>
          </p:cNvPr>
          <p:cNvPicPr>
            <a:picLocks noChangeAspect="1"/>
          </p:cNvPicPr>
          <p:nvPr/>
        </p:nvPicPr>
        <p:blipFill>
          <a:blip r:embed="rId2"/>
          <a:srcRect l="32748" r="22803" b="-1"/>
          <a:stretch/>
        </p:blipFill>
        <p:spPr>
          <a:xfrm>
            <a:off x="4577270" y="10"/>
            <a:ext cx="4566728" cy="6857990"/>
          </a:xfrm>
          <a:prstGeom prst="rect">
            <a:avLst/>
          </a:prstGeom>
        </p:spPr>
      </p:pic>
      <p:sp useBgFill="1">
        <p:nvSpPr>
          <p:cNvPr id="24" name="Rectangle 23">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7268"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7268"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4A6F55-EF90-94F8-991A-879461924B32}"/>
              </a:ext>
            </a:extLst>
          </p:cNvPr>
          <p:cNvSpPr>
            <a:spLocks noGrp="1"/>
          </p:cNvSpPr>
          <p:nvPr>
            <p:ph type="title"/>
          </p:nvPr>
        </p:nvSpPr>
        <p:spPr>
          <a:xfrm>
            <a:off x="571350" y="328512"/>
            <a:ext cx="3583791" cy="1628970"/>
          </a:xfrm>
        </p:spPr>
        <p:txBody>
          <a:bodyPr anchor="ctr">
            <a:normAutofit/>
          </a:bodyPr>
          <a:lstStyle/>
          <a:p>
            <a:r>
              <a:rPr lang="en-US" sz="3500" b="1" u="sng"/>
              <a:t>Data preprocessing</a:t>
            </a:r>
          </a:p>
        </p:txBody>
      </p:sp>
      <p:sp>
        <p:nvSpPr>
          <p:cNvPr id="3" name="Content Placeholder 2">
            <a:extLst>
              <a:ext uri="{FF2B5EF4-FFF2-40B4-BE49-F238E27FC236}">
                <a16:creationId xmlns:a16="http://schemas.microsoft.com/office/drawing/2014/main" id="{7FC2EFE0-93CD-ABD9-71FE-06E21393A66C}"/>
              </a:ext>
            </a:extLst>
          </p:cNvPr>
          <p:cNvSpPr>
            <a:spLocks noGrp="1"/>
          </p:cNvSpPr>
          <p:nvPr>
            <p:ph idx="1"/>
          </p:nvPr>
        </p:nvSpPr>
        <p:spPr>
          <a:xfrm>
            <a:off x="304800" y="2285995"/>
            <a:ext cx="3761367" cy="3973072"/>
          </a:xfrm>
        </p:spPr>
        <p:txBody>
          <a:bodyPr anchor="ctr">
            <a:normAutofit/>
          </a:bodyPr>
          <a:lstStyle/>
          <a:p>
            <a:pPr algn="just"/>
            <a:r>
              <a:rPr lang="en-US" sz="1300" dirty="0"/>
              <a:t>The preprocessing of the Codon Usage dataset involved multiple steps to ensure data quality and readiness for analysis. The data was first imported using pandas, with its structure, column types, and initial statistics thoroughly explored. Non-numeric columns, such as Kingdom, were converted to numeric codes for computational purposes. Outliers were identified and removed using the IQR method, reducing the dataset from 13,028 rows to 3,744 rows while retaining essential information. The dataset was checked for missing and duplicate values, with no issues detected. Additional descriptive features, such as </a:t>
            </a:r>
            <a:r>
              <a:rPr lang="en-US" sz="1300" dirty="0" err="1"/>
              <a:t>Kingdom_Names</a:t>
            </a:r>
            <a:r>
              <a:rPr lang="en-US" sz="1300" dirty="0"/>
              <a:t> and </a:t>
            </a:r>
            <a:r>
              <a:rPr lang="en-US" sz="1300" dirty="0" err="1"/>
              <a:t>DNAtype_Names</a:t>
            </a:r>
            <a:r>
              <a:rPr lang="en-US" sz="1300" dirty="0"/>
              <a:t>, were added for better interpretability. The cleaned dataset was validated to ensure all columns contained numeric values and irrelevant rows were removed. Finally, the refined data was exported to .</a:t>
            </a:r>
            <a:r>
              <a:rPr lang="en-US" sz="1300" dirty="0" err="1"/>
              <a:t>npz</a:t>
            </a:r>
            <a:r>
              <a:rPr lang="en-US" sz="1300" dirty="0"/>
              <a:t> and .csv formats for further analysis and modeling.</a:t>
            </a:r>
          </a:p>
        </p:txBody>
      </p:sp>
    </p:spTree>
    <p:extLst>
      <p:ext uri="{BB962C8B-B14F-4D97-AF65-F5344CB8AC3E}">
        <p14:creationId xmlns:p14="http://schemas.microsoft.com/office/powerpoint/2010/main" val="4093561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8" name="Rectangle 2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C51018-D6D8-BC0C-EB78-F36A12CC9DD3}"/>
              </a:ext>
            </a:extLst>
          </p:cNvPr>
          <p:cNvSpPr>
            <a:spLocks noGrp="1"/>
          </p:cNvSpPr>
          <p:nvPr>
            <p:ph type="title"/>
          </p:nvPr>
        </p:nvSpPr>
        <p:spPr>
          <a:xfrm>
            <a:off x="571352" y="350196"/>
            <a:ext cx="3485178" cy="1624520"/>
          </a:xfrm>
        </p:spPr>
        <p:txBody>
          <a:bodyPr anchor="ctr">
            <a:normAutofit/>
          </a:bodyPr>
          <a:lstStyle/>
          <a:p>
            <a:r>
              <a:rPr lang="en-US" sz="3500" b="1" u="sng"/>
              <a:t>Exploratory data analysis</a:t>
            </a:r>
          </a:p>
        </p:txBody>
      </p:sp>
      <p:sp>
        <p:nvSpPr>
          <p:cNvPr id="3" name="Content Placeholder 2">
            <a:extLst>
              <a:ext uri="{FF2B5EF4-FFF2-40B4-BE49-F238E27FC236}">
                <a16:creationId xmlns:a16="http://schemas.microsoft.com/office/drawing/2014/main" id="{58D3D41D-3471-42F4-9995-D36A4A9D37FC}"/>
              </a:ext>
            </a:extLst>
          </p:cNvPr>
          <p:cNvSpPr>
            <a:spLocks noGrp="1"/>
          </p:cNvSpPr>
          <p:nvPr>
            <p:ph idx="1"/>
          </p:nvPr>
        </p:nvSpPr>
        <p:spPr>
          <a:xfrm>
            <a:off x="381001" y="2514600"/>
            <a:ext cx="3675530" cy="3841749"/>
          </a:xfrm>
        </p:spPr>
        <p:txBody>
          <a:bodyPr anchor="ctr">
            <a:normAutofit/>
          </a:bodyPr>
          <a:lstStyle/>
          <a:p>
            <a:pPr algn="just"/>
            <a:r>
              <a:rPr lang="en-US" sz="1300" dirty="0"/>
              <a:t>Exploratory Data Analysis (EDA) is crucial for the Codon Usage dataset to ensure meaningful insights. It helps understand the dataset’s structure, including variables representing codon frequencies, and clarifies relationships between features. EDA identifies data quality issues such as missing or inconsistent values, outliers, and redundant features, which are common in biological data. Analyzing statistical distributions and correlations reveals patterns or anomalies, aiding in hypothesis generation and feature selection. Visualizations provide deeper insights into codon usage trends and biological relevance. Overall, EDA ensures the data is clean, comprehensible, and ready for modeling or further analysis in a structured and informed manner.</a:t>
            </a:r>
          </a:p>
          <a:p>
            <a:pPr algn="just"/>
            <a:endParaRPr lang="en-US" sz="1300" dirty="0"/>
          </a:p>
        </p:txBody>
      </p:sp>
      <p:pic>
        <p:nvPicPr>
          <p:cNvPr id="22" name="Picture 21" descr="Financial graphs on a dark display">
            <a:extLst>
              <a:ext uri="{FF2B5EF4-FFF2-40B4-BE49-F238E27FC236}">
                <a16:creationId xmlns:a16="http://schemas.microsoft.com/office/drawing/2014/main" id="{36865056-C5C6-CD23-F453-0FEDE83C86E1}"/>
              </a:ext>
            </a:extLst>
          </p:cNvPr>
          <p:cNvPicPr>
            <a:picLocks noChangeAspect="1"/>
          </p:cNvPicPr>
          <p:nvPr/>
        </p:nvPicPr>
        <p:blipFill>
          <a:blip r:embed="rId2"/>
          <a:srcRect l="26239" r="32048"/>
          <a:stretch/>
        </p:blipFill>
        <p:spPr>
          <a:xfrm>
            <a:off x="4572000" y="1"/>
            <a:ext cx="4577118" cy="6858000"/>
          </a:xfrm>
          <a:prstGeom prst="rect">
            <a:avLst/>
          </a:prstGeom>
        </p:spPr>
      </p:pic>
    </p:spTree>
    <p:extLst>
      <p:ext uri="{BB962C8B-B14F-4D97-AF65-F5344CB8AC3E}">
        <p14:creationId xmlns:p14="http://schemas.microsoft.com/office/powerpoint/2010/main" val="4174753419"/>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262</TotalTime>
  <Words>1072</Words>
  <Application>Microsoft Macintosh PowerPoint</Application>
  <PresentationFormat>On-screen Show (4:3)</PresentationFormat>
  <Paragraphs>77</Paragraphs>
  <Slides>16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Cochin</vt:lpstr>
      <vt:lpstr>Office 2013 - 2022 Theme</vt:lpstr>
      <vt:lpstr>Introduction to Data Science  FINAL PROJECT - CODON USAGE</vt:lpstr>
      <vt:lpstr>Introduction</vt:lpstr>
      <vt:lpstr>Problem Overview</vt:lpstr>
      <vt:lpstr>Dataset overview</vt:lpstr>
      <vt:lpstr>Classes In Dataset</vt:lpstr>
      <vt:lpstr>Methodology (Part-A)</vt:lpstr>
      <vt:lpstr>Methodology (Part-B)</vt:lpstr>
      <vt:lpstr>Data preprocessing</vt:lpstr>
      <vt:lpstr>Exploratory data analysis</vt:lpstr>
      <vt:lpstr>Exploratory Data Analysis</vt:lpstr>
      <vt:lpstr>Exploratory data analysis</vt:lpstr>
      <vt:lpstr>Deliverables </vt:lpstr>
      <vt:lpstr>Progress Gantt chart </vt:lpstr>
      <vt:lpstr>Results</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GRP-14:”CODON USAGE”</dc:title>
  <dc:creator>ACER</dc:creator>
  <cp:lastModifiedBy>Bharat, Aniketh</cp:lastModifiedBy>
  <cp:revision>40</cp:revision>
  <cp:lastPrinted>2024-11-19T18:30:57Z</cp:lastPrinted>
  <dcterms:created xsi:type="dcterms:W3CDTF">2006-08-16T00:00:00Z</dcterms:created>
  <dcterms:modified xsi:type="dcterms:W3CDTF">2025-01-05T21:52:40Z</dcterms:modified>
</cp:coreProperties>
</file>